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22"/>
  </p:notesMasterIdLst>
  <p:sldIdLst>
    <p:sldId id="256" r:id="rId2"/>
    <p:sldId id="269" r:id="rId3"/>
    <p:sldId id="316" r:id="rId4"/>
    <p:sldId id="317" r:id="rId5"/>
    <p:sldId id="318" r:id="rId6"/>
    <p:sldId id="315" r:id="rId7"/>
    <p:sldId id="319" r:id="rId8"/>
    <p:sldId id="290" r:id="rId9"/>
    <p:sldId id="301" r:id="rId10"/>
    <p:sldId id="305" r:id="rId11"/>
    <p:sldId id="278" r:id="rId12"/>
    <p:sldId id="283" r:id="rId13"/>
    <p:sldId id="306" r:id="rId14"/>
    <p:sldId id="307" r:id="rId15"/>
    <p:sldId id="314" r:id="rId16"/>
    <p:sldId id="308" r:id="rId17"/>
    <p:sldId id="313" r:id="rId18"/>
    <p:sldId id="312" r:id="rId19"/>
    <p:sldId id="310" r:id="rId20"/>
    <p:sldId id="311" r:id="rId21"/>
  </p:sldIdLst>
  <p:sldSz cx="46451838" cy="26133425"/>
  <p:notesSz cx="6858000" cy="9144000"/>
  <p:defaultTextStyle>
    <a:defPPr>
      <a:defRPr lang="en-US"/>
    </a:defPPr>
    <a:lvl1pPr marL="0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1pPr>
    <a:lvl2pPr marL="2322713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2pPr>
    <a:lvl3pPr marL="4645426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3pPr>
    <a:lvl4pPr marL="6968139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4pPr>
    <a:lvl5pPr marL="9290853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5pPr>
    <a:lvl6pPr marL="11613566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6pPr>
    <a:lvl7pPr marL="13936279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7pPr>
    <a:lvl8pPr marL="16258992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8pPr>
    <a:lvl9pPr marL="18581705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31">
          <p15:clr>
            <a:srgbClr val="A4A3A4"/>
          </p15:clr>
        </p15:guide>
        <p15:guide id="2" pos="146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0F0F0"/>
    <a:srgbClr val="F0F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" d="100"/>
          <a:sy n="20" d="100"/>
        </p:scale>
        <p:origin x="346" y="43"/>
      </p:cViewPr>
      <p:guideLst>
        <p:guide orient="horz" pos="8231"/>
        <p:guide pos="146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3B0B5-52DB-487E-A977-5BF74ACFB4E6}" type="datetimeFigureOut">
              <a:rPr lang="hu-HU" smtClean="0"/>
              <a:t>2024. 11. 13.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466E5-E8D8-4141-AA54-36EC6A5032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147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3107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799742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338098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0209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00873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859559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3463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CCE9EB-D356-BBC4-6030-51626D9520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68D12628-1772-78EF-5130-9C3C6F1977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D2CEE769-F814-5506-F492-36D425CE62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370F3F88-4479-8304-8456-94D53612F0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6312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93EF82-6DDF-111F-F244-1C927CADDE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B89AC6AB-8C5C-9C9A-E9ED-2C53D6F846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543B38D9-87CB-4E09-FC08-2F3F5D6BEE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85088F11-E784-27E7-7E86-18D0AB45D8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4956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5D476C-9929-5EB3-D811-8E6F062CE8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F390D878-1781-807B-4FEA-3158FE3BF0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BFABF8E5-8F9B-1F2B-9506-D342822BA6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49E30ABE-D21B-8A2C-A28D-32ABB6762B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03363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4E8C1E-68A7-DBBA-4153-40F1670CD3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48EE7ADD-441B-F184-9D78-504ABF93AD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BB6C58B5-BBCE-F582-6B27-72F5F57C05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65166419-D866-75B4-96FA-3757E3694C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2202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9A1D5C-53FC-0D4F-51BE-4D65B6EAC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7B448869-D6C8-5261-8729-26BCEFD4E3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EC146EF1-C91C-917F-36EC-7EE4C4EC27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62DA4AC2-E551-9CB0-3232-61B89E43DA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5795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8254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54561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74744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83888" y="8118304"/>
            <a:ext cx="39484062" cy="5601749"/>
          </a:xfrm>
        </p:spPr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67776" y="14808941"/>
            <a:ext cx="32516287" cy="66785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22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645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968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290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613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9362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25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581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6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081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677582" y="786421"/>
            <a:ext cx="10451664" cy="16720555"/>
          </a:xfrm>
        </p:spPr>
        <p:txBody>
          <a:bodyPr vert="eaVert"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22592" y="786421"/>
            <a:ext cx="30580793" cy="16720555"/>
          </a:xfrm>
        </p:spPr>
        <p:txBody>
          <a:bodyPr vert="eaVert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0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232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375" y="16793151"/>
            <a:ext cx="39484062" cy="5190387"/>
          </a:xfrm>
        </p:spPr>
        <p:txBody>
          <a:bodyPr anchor="t"/>
          <a:lstStyle>
            <a:lvl1pPr algn="l">
              <a:defRPr sz="20300" b="1" cap="all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375" y="11076462"/>
            <a:ext cx="39484062" cy="5716684"/>
          </a:xfrm>
        </p:spPr>
        <p:txBody>
          <a:bodyPr anchor="b"/>
          <a:lstStyle>
            <a:lvl1pPr marL="0" indent="0">
              <a:buNone/>
              <a:defRPr sz="10200">
                <a:solidFill>
                  <a:schemeClr val="tx1">
                    <a:tint val="75000"/>
                  </a:schemeClr>
                </a:solidFill>
              </a:defRPr>
            </a:lvl1pPr>
            <a:lvl2pPr marL="2322713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2pPr>
            <a:lvl3pPr marL="4645426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3pPr>
            <a:lvl4pPr marL="6968139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4pPr>
            <a:lvl5pPr marL="9290853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5pPr>
            <a:lvl6pPr marL="11613566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6pPr>
            <a:lvl7pPr marL="13936279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7pPr>
            <a:lvl8pPr marL="16258992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8pPr>
            <a:lvl9pPr marL="18581705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3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22592" y="4573352"/>
            <a:ext cx="20516228" cy="12933624"/>
          </a:xfrm>
        </p:spPr>
        <p:txBody>
          <a:bodyPr/>
          <a:lstStyle>
            <a:lvl1pPr>
              <a:defRPr sz="14200"/>
            </a:lvl1pPr>
            <a:lvl2pPr>
              <a:defRPr sz="12200"/>
            </a:lvl2pPr>
            <a:lvl3pPr>
              <a:defRPr sz="102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613018" y="4573352"/>
            <a:ext cx="20516228" cy="12933624"/>
          </a:xfrm>
        </p:spPr>
        <p:txBody>
          <a:bodyPr/>
          <a:lstStyle>
            <a:lvl1pPr>
              <a:defRPr sz="14200"/>
            </a:lvl1pPr>
            <a:lvl2pPr>
              <a:defRPr sz="12200"/>
            </a:lvl2pPr>
            <a:lvl3pPr>
              <a:defRPr sz="102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4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92" y="1046551"/>
            <a:ext cx="41806654" cy="4355571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92" y="5849777"/>
            <a:ext cx="20524296" cy="2437910"/>
          </a:xfrm>
        </p:spPr>
        <p:txBody>
          <a:bodyPr anchor="b"/>
          <a:lstStyle>
            <a:lvl1pPr marL="0" indent="0">
              <a:buNone/>
              <a:defRPr sz="12200" b="1"/>
            </a:lvl1pPr>
            <a:lvl2pPr marL="2322713" indent="0">
              <a:buNone/>
              <a:defRPr sz="10200" b="1"/>
            </a:lvl2pPr>
            <a:lvl3pPr marL="4645426" indent="0">
              <a:buNone/>
              <a:defRPr sz="9100" b="1"/>
            </a:lvl3pPr>
            <a:lvl4pPr marL="6968139" indent="0">
              <a:buNone/>
              <a:defRPr sz="8100" b="1"/>
            </a:lvl4pPr>
            <a:lvl5pPr marL="9290853" indent="0">
              <a:buNone/>
              <a:defRPr sz="8100" b="1"/>
            </a:lvl5pPr>
            <a:lvl6pPr marL="11613566" indent="0">
              <a:buNone/>
              <a:defRPr sz="8100" b="1"/>
            </a:lvl6pPr>
            <a:lvl7pPr marL="13936279" indent="0">
              <a:buNone/>
              <a:defRPr sz="8100" b="1"/>
            </a:lvl7pPr>
            <a:lvl8pPr marL="16258992" indent="0">
              <a:buNone/>
              <a:defRPr sz="8100" b="1"/>
            </a:lvl8pPr>
            <a:lvl9pPr marL="18581705" indent="0">
              <a:buNone/>
              <a:defRPr sz="8100" b="1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2592" y="8287682"/>
            <a:ext cx="20524296" cy="15056968"/>
          </a:xfrm>
        </p:spPr>
        <p:txBody>
          <a:bodyPr/>
          <a:lstStyle>
            <a:lvl1pPr>
              <a:defRPr sz="12200"/>
            </a:lvl1pPr>
            <a:lvl2pPr>
              <a:defRPr sz="102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596896" y="5849777"/>
            <a:ext cx="20532358" cy="2437910"/>
          </a:xfrm>
        </p:spPr>
        <p:txBody>
          <a:bodyPr anchor="b"/>
          <a:lstStyle>
            <a:lvl1pPr marL="0" indent="0">
              <a:buNone/>
              <a:defRPr sz="12200" b="1"/>
            </a:lvl1pPr>
            <a:lvl2pPr marL="2322713" indent="0">
              <a:buNone/>
              <a:defRPr sz="10200" b="1"/>
            </a:lvl2pPr>
            <a:lvl3pPr marL="4645426" indent="0">
              <a:buNone/>
              <a:defRPr sz="9100" b="1"/>
            </a:lvl3pPr>
            <a:lvl4pPr marL="6968139" indent="0">
              <a:buNone/>
              <a:defRPr sz="8100" b="1"/>
            </a:lvl4pPr>
            <a:lvl5pPr marL="9290853" indent="0">
              <a:buNone/>
              <a:defRPr sz="8100" b="1"/>
            </a:lvl5pPr>
            <a:lvl6pPr marL="11613566" indent="0">
              <a:buNone/>
              <a:defRPr sz="8100" b="1"/>
            </a:lvl6pPr>
            <a:lvl7pPr marL="13936279" indent="0">
              <a:buNone/>
              <a:defRPr sz="8100" b="1"/>
            </a:lvl7pPr>
            <a:lvl8pPr marL="16258992" indent="0">
              <a:buNone/>
              <a:defRPr sz="8100" b="1"/>
            </a:lvl8pPr>
            <a:lvl9pPr marL="18581705" indent="0">
              <a:buNone/>
              <a:defRPr sz="8100" b="1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596896" y="8287682"/>
            <a:ext cx="20532358" cy="15056968"/>
          </a:xfrm>
        </p:spPr>
        <p:txBody>
          <a:bodyPr/>
          <a:lstStyle>
            <a:lvl1pPr>
              <a:defRPr sz="12200"/>
            </a:lvl1pPr>
            <a:lvl2pPr>
              <a:defRPr sz="102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35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973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99" y="1040495"/>
            <a:ext cx="15282335" cy="4428166"/>
          </a:xfrm>
        </p:spPr>
        <p:txBody>
          <a:bodyPr anchor="b"/>
          <a:lstStyle>
            <a:lvl1pPr algn="l">
              <a:defRPr sz="102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61378" y="1040503"/>
            <a:ext cx="25967868" cy="22304155"/>
          </a:xfrm>
        </p:spPr>
        <p:txBody>
          <a:bodyPr/>
          <a:lstStyle>
            <a:lvl1pPr>
              <a:defRPr sz="16300"/>
            </a:lvl1pPr>
            <a:lvl2pPr>
              <a:defRPr sz="14200"/>
            </a:lvl2pPr>
            <a:lvl3pPr>
              <a:defRPr sz="12200"/>
            </a:lvl3pPr>
            <a:lvl4pPr>
              <a:defRPr sz="10200"/>
            </a:lvl4pPr>
            <a:lvl5pPr>
              <a:defRPr sz="10200"/>
            </a:lvl5pPr>
            <a:lvl6pPr>
              <a:defRPr sz="10200"/>
            </a:lvl6pPr>
            <a:lvl7pPr>
              <a:defRPr sz="10200"/>
            </a:lvl7pPr>
            <a:lvl8pPr>
              <a:defRPr sz="10200"/>
            </a:lvl8pPr>
            <a:lvl9pPr>
              <a:defRPr sz="102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2599" y="5468669"/>
            <a:ext cx="15282335" cy="17875989"/>
          </a:xfrm>
        </p:spPr>
        <p:txBody>
          <a:bodyPr/>
          <a:lstStyle>
            <a:lvl1pPr marL="0" indent="0">
              <a:buNone/>
              <a:defRPr sz="7100"/>
            </a:lvl1pPr>
            <a:lvl2pPr marL="2322713" indent="0">
              <a:buNone/>
              <a:defRPr sz="6100"/>
            </a:lvl2pPr>
            <a:lvl3pPr marL="4645426" indent="0">
              <a:buNone/>
              <a:defRPr sz="5100"/>
            </a:lvl3pPr>
            <a:lvl4pPr marL="6968139" indent="0">
              <a:buNone/>
              <a:defRPr sz="4600"/>
            </a:lvl4pPr>
            <a:lvl5pPr marL="9290853" indent="0">
              <a:buNone/>
              <a:defRPr sz="4600"/>
            </a:lvl5pPr>
            <a:lvl6pPr marL="11613566" indent="0">
              <a:buNone/>
              <a:defRPr sz="4600"/>
            </a:lvl6pPr>
            <a:lvl7pPr marL="13936279" indent="0">
              <a:buNone/>
              <a:defRPr sz="4600"/>
            </a:lvl7pPr>
            <a:lvl8pPr marL="16258992" indent="0">
              <a:buNone/>
              <a:defRPr sz="4600"/>
            </a:lvl8pPr>
            <a:lvl9pPr marL="18581705" indent="0">
              <a:buNone/>
              <a:defRPr sz="4600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31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4885" y="18293397"/>
            <a:ext cx="27871103" cy="2159642"/>
          </a:xfrm>
        </p:spPr>
        <p:txBody>
          <a:bodyPr anchor="b"/>
          <a:lstStyle>
            <a:lvl1pPr algn="l">
              <a:defRPr sz="102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4885" y="2335069"/>
            <a:ext cx="27871103" cy="15680055"/>
          </a:xfrm>
        </p:spPr>
        <p:txBody>
          <a:bodyPr/>
          <a:lstStyle>
            <a:lvl1pPr marL="0" indent="0">
              <a:buNone/>
              <a:defRPr sz="16300"/>
            </a:lvl1pPr>
            <a:lvl2pPr marL="2322713" indent="0">
              <a:buNone/>
              <a:defRPr sz="14200"/>
            </a:lvl2pPr>
            <a:lvl3pPr marL="4645426" indent="0">
              <a:buNone/>
              <a:defRPr sz="12200"/>
            </a:lvl3pPr>
            <a:lvl4pPr marL="6968139" indent="0">
              <a:buNone/>
              <a:defRPr sz="10200"/>
            </a:lvl4pPr>
            <a:lvl5pPr marL="9290853" indent="0">
              <a:buNone/>
              <a:defRPr sz="10200"/>
            </a:lvl5pPr>
            <a:lvl6pPr marL="11613566" indent="0">
              <a:buNone/>
              <a:defRPr sz="10200"/>
            </a:lvl6pPr>
            <a:lvl7pPr marL="13936279" indent="0">
              <a:buNone/>
              <a:defRPr sz="10200"/>
            </a:lvl7pPr>
            <a:lvl8pPr marL="16258992" indent="0">
              <a:buNone/>
              <a:defRPr sz="10200"/>
            </a:lvl8pPr>
            <a:lvl9pPr marL="18581705" indent="0">
              <a:buNone/>
              <a:defRPr sz="10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04885" y="20453037"/>
            <a:ext cx="27871103" cy="3067048"/>
          </a:xfrm>
        </p:spPr>
        <p:txBody>
          <a:bodyPr/>
          <a:lstStyle>
            <a:lvl1pPr marL="0" indent="0">
              <a:buNone/>
              <a:defRPr sz="7100"/>
            </a:lvl1pPr>
            <a:lvl2pPr marL="2322713" indent="0">
              <a:buNone/>
              <a:defRPr sz="6100"/>
            </a:lvl2pPr>
            <a:lvl3pPr marL="4645426" indent="0">
              <a:buNone/>
              <a:defRPr sz="5100"/>
            </a:lvl3pPr>
            <a:lvl4pPr marL="6968139" indent="0">
              <a:buNone/>
              <a:defRPr sz="4600"/>
            </a:lvl4pPr>
            <a:lvl5pPr marL="9290853" indent="0">
              <a:buNone/>
              <a:defRPr sz="4600"/>
            </a:lvl5pPr>
            <a:lvl6pPr marL="11613566" indent="0">
              <a:buNone/>
              <a:defRPr sz="4600"/>
            </a:lvl6pPr>
            <a:lvl7pPr marL="13936279" indent="0">
              <a:buNone/>
              <a:defRPr sz="4600"/>
            </a:lvl7pPr>
            <a:lvl8pPr marL="16258992" indent="0">
              <a:buNone/>
              <a:defRPr sz="4600"/>
            </a:lvl8pPr>
            <a:lvl9pPr marL="18581705" indent="0">
              <a:buNone/>
              <a:defRPr sz="4600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7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2592" y="1046551"/>
            <a:ext cx="41806654" cy="4355571"/>
          </a:xfrm>
          <a:prstGeom prst="rect">
            <a:avLst/>
          </a:prstGeom>
        </p:spPr>
        <p:txBody>
          <a:bodyPr vert="horz" lIns="464543" tIns="232271" rIns="464543" bIns="232271" rtlCol="0" anchor="ctr">
            <a:normAutofit/>
          </a:bodyPr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92" y="6097804"/>
            <a:ext cx="41806654" cy="17246851"/>
          </a:xfrm>
          <a:prstGeom prst="rect">
            <a:avLst/>
          </a:prstGeom>
        </p:spPr>
        <p:txBody>
          <a:bodyPr vert="horz" lIns="464543" tIns="232271" rIns="464543" bIns="232271" rtlCol="0">
            <a:normAutofit/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22592" y="24221816"/>
            <a:ext cx="10838762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l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2B06D-4C5B-8D4F-955F-7DF9BA801E4E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71045" y="24221816"/>
            <a:ext cx="14709749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ct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290484" y="24221816"/>
            <a:ext cx="10838762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9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22713" rtl="0" eaLnBrk="1" latinLnBrk="0" hangingPunct="1">
        <a:spcBef>
          <a:spcPct val="0"/>
        </a:spcBef>
        <a:buNone/>
        <a:defRPr sz="2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42035" indent="-1742035" algn="l" defTabSz="2322713" rtl="0" eaLnBrk="1" latinLnBrk="0" hangingPunct="1">
        <a:spcBef>
          <a:spcPct val="20000"/>
        </a:spcBef>
        <a:buFont typeface="Arial"/>
        <a:buChar char="•"/>
        <a:defRPr sz="16300" kern="1200">
          <a:solidFill>
            <a:schemeClr val="tx1"/>
          </a:solidFill>
          <a:latin typeface="+mn-lt"/>
          <a:ea typeface="+mn-ea"/>
          <a:cs typeface="+mn-cs"/>
        </a:defRPr>
      </a:lvl1pPr>
      <a:lvl2pPr marL="3774409" indent="-1451696" algn="l" defTabSz="2322713" rtl="0" eaLnBrk="1" latinLnBrk="0" hangingPunct="1">
        <a:spcBef>
          <a:spcPct val="20000"/>
        </a:spcBef>
        <a:buFont typeface="Arial"/>
        <a:buChar char="–"/>
        <a:defRPr sz="14200" kern="1200">
          <a:solidFill>
            <a:schemeClr val="tx1"/>
          </a:solidFill>
          <a:latin typeface="+mn-lt"/>
          <a:ea typeface="+mn-ea"/>
          <a:cs typeface="+mn-cs"/>
        </a:defRPr>
      </a:lvl2pPr>
      <a:lvl3pPr marL="5806783" indent="-1161357" algn="l" defTabSz="2322713" rtl="0" eaLnBrk="1" latinLnBrk="0" hangingPunct="1">
        <a:spcBef>
          <a:spcPct val="20000"/>
        </a:spcBef>
        <a:buFont typeface="Arial"/>
        <a:buChar char="•"/>
        <a:defRPr sz="12200" kern="1200">
          <a:solidFill>
            <a:schemeClr val="tx1"/>
          </a:solidFill>
          <a:latin typeface="+mn-lt"/>
          <a:ea typeface="+mn-ea"/>
          <a:cs typeface="+mn-cs"/>
        </a:defRPr>
      </a:lvl3pPr>
      <a:lvl4pPr marL="8129496" indent="-1161357" algn="l" defTabSz="2322713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4pPr>
      <a:lvl5pPr marL="10452209" indent="-1161357" algn="l" defTabSz="2322713" rtl="0" eaLnBrk="1" latinLnBrk="0" hangingPunct="1">
        <a:spcBef>
          <a:spcPct val="20000"/>
        </a:spcBef>
        <a:buFont typeface="Arial"/>
        <a:buChar char="»"/>
        <a:defRPr sz="10200" kern="1200">
          <a:solidFill>
            <a:schemeClr val="tx1"/>
          </a:solidFill>
          <a:latin typeface="+mn-lt"/>
          <a:ea typeface="+mn-ea"/>
          <a:cs typeface="+mn-cs"/>
        </a:defRPr>
      </a:lvl5pPr>
      <a:lvl6pPr marL="12774922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6pPr>
      <a:lvl7pPr marL="15097636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7pPr>
      <a:lvl8pPr marL="17420349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8pPr>
      <a:lvl9pPr marL="19743062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322713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2pPr>
      <a:lvl3pPr marL="4645426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3pPr>
      <a:lvl4pPr marL="6968139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290853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613566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936279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6258992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8581705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4.png"/><Relationship Id="rId7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farkas.erika@kemoh.hu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0" y="-2"/>
            <a:ext cx="46451838" cy="261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541679" y="23317100"/>
            <a:ext cx="15368473" cy="1300075"/>
          </a:xfrm>
          <a:prstGeom prst="rect">
            <a:avLst/>
          </a:prstGeom>
          <a:noFill/>
        </p:spPr>
        <p:txBody>
          <a:bodyPr wrap="square" lIns="464543" tIns="232271" rIns="464543" bIns="232271" rtlCol="0">
            <a:spAutoFit/>
          </a:bodyPr>
          <a:lstStyle/>
          <a:p>
            <a:r>
              <a:rPr lang="hu-HU" sz="5400" dirty="0">
                <a:latin typeface="Arial Regular"/>
                <a:cs typeface="Arial"/>
              </a:rPr>
              <a:t>Farkas Erika pályázati és fejlesztési tanácsadó</a:t>
            </a:r>
            <a:endParaRPr lang="en-US" sz="5400" dirty="0">
              <a:latin typeface="Arial Regular"/>
              <a:cs typeface="Arial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E857544-E05E-DDF9-48EA-C79ABD55AC8F}"/>
              </a:ext>
            </a:extLst>
          </p:cNvPr>
          <p:cNvSpPr txBox="1"/>
          <p:nvPr/>
        </p:nvSpPr>
        <p:spPr>
          <a:xfrm>
            <a:off x="8741820" y="16447144"/>
            <a:ext cx="296997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6600" b="1" dirty="0">
                <a:solidFill>
                  <a:srgbClr val="000000"/>
                </a:solidFill>
                <a:effectLst/>
                <a:latin typeface="Aptos Narrow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SZÚT-VEP, TOP_PLUSZ-3.1.3 workshop</a:t>
            </a:r>
            <a:endParaRPr lang="hu-HU" sz="6600" dirty="0">
              <a:effectLst/>
              <a:latin typeface="Aptos Narrow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hu-HU" sz="6600" dirty="0">
              <a:latin typeface="Aptos Narrow" panose="020B0004020202020204" pitchFamily="34" charset="0"/>
            </a:endParaRPr>
          </a:p>
          <a:p>
            <a:pPr algn="ctr"/>
            <a:r>
              <a:rPr lang="hu-HU" sz="6600" dirty="0">
                <a:latin typeface="Aptos Narrow" panose="020B0004020202020204" pitchFamily="34" charset="0"/>
              </a:rPr>
              <a:t>Oroszlány, 2024.11.13. </a:t>
            </a:r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D446AC90-B70F-332E-F0AF-1BBDDDE235B3}"/>
              </a:ext>
            </a:extLst>
          </p:cNvPr>
          <p:cNvSpPr txBox="1"/>
          <p:nvPr/>
        </p:nvSpPr>
        <p:spPr>
          <a:xfrm>
            <a:off x="512064" y="10577768"/>
            <a:ext cx="4556287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/>
              <a:t>A (felülvizsgált) Komárom-Esztergom Vármegyei </a:t>
            </a:r>
          </a:p>
          <a:p>
            <a:pPr algn="ctr"/>
            <a:r>
              <a:rPr lang="hu-HU" b="1" dirty="0"/>
              <a:t>Szolgáltatás Út Térkép és a Vármegyei Esélyteremtő Paktum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0DB67111-2B9D-4536-EE63-427A33DCE787}"/>
              </a:ext>
            </a:extLst>
          </p:cNvPr>
          <p:cNvSpPr txBox="1"/>
          <p:nvPr/>
        </p:nvSpPr>
        <p:spPr>
          <a:xfrm>
            <a:off x="512064" y="6369002"/>
            <a:ext cx="120234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0" dirty="0"/>
              <a:t>TOP_PLUSZ-3.1.3-23-KO2-2024-00002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34E7610E-8E21-0524-4C26-C9D23C8E7023}"/>
              </a:ext>
            </a:extLst>
          </p:cNvPr>
          <p:cNvSpPr txBox="1"/>
          <p:nvPr/>
        </p:nvSpPr>
        <p:spPr>
          <a:xfrm>
            <a:off x="24231202" y="6428881"/>
            <a:ext cx="218437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0" dirty="0"/>
              <a:t>KOMÁROM-ESZTERGOM VÁRMEGYEI SZÚT ÉS MEP(VEP) MEGÚJÍTÁSA</a:t>
            </a:r>
          </a:p>
        </p:txBody>
      </p:sp>
    </p:spTree>
    <p:extLst>
      <p:ext uri="{BB962C8B-B14F-4D97-AF65-F5344CB8AC3E}">
        <p14:creationId xmlns:p14="http://schemas.microsoft.com/office/powerpoint/2010/main" val="3075798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0" y="-2"/>
            <a:ext cx="46451838" cy="261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D446AC90-B70F-332E-F0AF-1BBDDDE235B3}"/>
              </a:ext>
            </a:extLst>
          </p:cNvPr>
          <p:cNvSpPr txBox="1"/>
          <p:nvPr/>
        </p:nvSpPr>
        <p:spPr>
          <a:xfrm>
            <a:off x="601269" y="11620160"/>
            <a:ext cx="1910533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/>
              <a:t>A Komárom-Esztergom Vármegyei </a:t>
            </a:r>
          </a:p>
          <a:p>
            <a:pPr algn="ctr"/>
            <a:r>
              <a:rPr lang="hu-HU" b="1" dirty="0"/>
              <a:t>Esélyteremtő Paktum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0DB67111-2B9D-4536-EE63-427A33DCE787}"/>
              </a:ext>
            </a:extLst>
          </p:cNvPr>
          <p:cNvSpPr txBox="1"/>
          <p:nvPr/>
        </p:nvSpPr>
        <p:spPr>
          <a:xfrm>
            <a:off x="512064" y="6369002"/>
            <a:ext cx="120234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0" dirty="0"/>
              <a:t>TOP_PLUSZ-3.1.3-23-KO2-2024-00002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34E7610E-8E21-0524-4C26-C9D23C8E7023}"/>
              </a:ext>
            </a:extLst>
          </p:cNvPr>
          <p:cNvSpPr txBox="1"/>
          <p:nvPr/>
        </p:nvSpPr>
        <p:spPr>
          <a:xfrm>
            <a:off x="24231202" y="6428881"/>
            <a:ext cx="218437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0" dirty="0"/>
              <a:t>KOMÁROM-ESZTERGOM VÁRMEGYEI SZÚT ÉS MEP(VEP) MEGÚJÍTÁSA</a:t>
            </a: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EBA2FDFF-F72A-55A2-119A-C1CD333AE3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45241" y="8739174"/>
            <a:ext cx="16772649" cy="1677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436870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0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B16E3E10-C70A-DB5F-05B7-1E875321CB88}"/>
              </a:ext>
            </a:extLst>
          </p:cNvPr>
          <p:cNvSpPr txBox="1"/>
          <p:nvPr/>
        </p:nvSpPr>
        <p:spPr>
          <a:xfrm>
            <a:off x="971550" y="568092"/>
            <a:ext cx="39871650" cy="1492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dirty="0">
                <a:latin typeface="Arial Black" panose="020B0A04020102020204" pitchFamily="34" charset="0"/>
              </a:rPr>
              <a:t>A FELÜLVIZSGÁLT VEP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E2D5185F-F55F-3432-FF90-5D9E2B36A2E4}"/>
              </a:ext>
            </a:extLst>
          </p:cNvPr>
          <p:cNvSpPr txBox="1"/>
          <p:nvPr/>
        </p:nvSpPr>
        <p:spPr>
          <a:xfrm>
            <a:off x="971550" y="5829300"/>
            <a:ext cx="3949065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/>
              <a:t>A VEP javasolt együttműködések, intézkedések gyűjteménye,  a SZÚT-ban beazonosított  szolgáltatási hiányosságok kezelésére vonatkozó ajánlások.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CE3A40AC-FBFE-A19A-E0A9-66FDF3BF0211}"/>
              </a:ext>
            </a:extLst>
          </p:cNvPr>
          <p:cNvSpPr txBox="1"/>
          <p:nvPr/>
        </p:nvSpPr>
        <p:spPr>
          <a:xfrm>
            <a:off x="1066800" y="12670646"/>
            <a:ext cx="39300150" cy="8710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8000" b="1" dirty="0"/>
              <a:t>A VEP – hasonlóan a SZÚT-hoz – 5 területet vizsgálva fogalmaz meg ajánlásokat:</a:t>
            </a:r>
          </a:p>
          <a:p>
            <a:pPr algn="ctr"/>
            <a:r>
              <a:rPr lang="hu-HU" sz="8000" b="1" dirty="0"/>
              <a:t>- egészségügyi alap- és szakellátások</a:t>
            </a:r>
          </a:p>
          <a:p>
            <a:pPr algn="ctr"/>
            <a:r>
              <a:rPr lang="hu-HU" sz="8000" b="1" dirty="0"/>
              <a:t>- szociális alap- és szakellátások</a:t>
            </a:r>
          </a:p>
          <a:p>
            <a:pPr algn="ctr"/>
            <a:r>
              <a:rPr lang="hu-HU" sz="8000" b="1" dirty="0"/>
              <a:t>- gyermekjóléti alapellátás és gyermekvédelmi szakellátás</a:t>
            </a:r>
          </a:p>
          <a:p>
            <a:pPr algn="ctr"/>
            <a:r>
              <a:rPr lang="hu-HU" sz="8000" b="1" dirty="0"/>
              <a:t>- oktatás-képzés teljes szolgáltatási köre</a:t>
            </a:r>
          </a:p>
          <a:p>
            <a:pPr algn="ctr"/>
            <a:r>
              <a:rPr lang="hu-HU" sz="8000" b="1" dirty="0"/>
              <a:t>- lakhatás, közszolgáltatások, infrastruktúra</a:t>
            </a:r>
          </a:p>
          <a:p>
            <a:pPr algn="ctr"/>
            <a:r>
              <a:rPr lang="hu-HU" sz="8000" b="1" dirty="0"/>
              <a:t>- közösségi programok</a:t>
            </a:r>
          </a:p>
        </p:txBody>
      </p:sp>
    </p:spTree>
    <p:extLst>
      <p:ext uri="{BB962C8B-B14F-4D97-AF65-F5344CB8AC3E}">
        <p14:creationId xmlns:p14="http://schemas.microsoft.com/office/powerpoint/2010/main" val="3158076681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9B1A5A48-EA6C-D410-1453-FDC5E82EA92B}"/>
              </a:ext>
            </a:extLst>
          </p:cNvPr>
          <p:cNvSpPr txBox="1"/>
          <p:nvPr/>
        </p:nvSpPr>
        <p:spPr>
          <a:xfrm>
            <a:off x="15168349" y="11694928"/>
            <a:ext cx="15155496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1500" dirty="0"/>
              <a:t>ILLESZKEDÉS VIZSGÁLATA</a:t>
            </a:r>
          </a:p>
        </p:txBody>
      </p:sp>
    </p:spTree>
    <p:extLst>
      <p:ext uri="{BB962C8B-B14F-4D97-AF65-F5344CB8AC3E}">
        <p14:creationId xmlns:p14="http://schemas.microsoft.com/office/powerpoint/2010/main" val="3937773240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9B1A5A48-EA6C-D410-1453-FDC5E82EA92B}"/>
              </a:ext>
            </a:extLst>
          </p:cNvPr>
          <p:cNvSpPr txBox="1"/>
          <p:nvPr/>
        </p:nvSpPr>
        <p:spPr>
          <a:xfrm>
            <a:off x="960043" y="786426"/>
            <a:ext cx="40169236" cy="10926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800" dirty="0"/>
              <a:t>TOP_Plusz-3.1.3-23 pályázati felhívás:</a:t>
            </a:r>
          </a:p>
          <a:p>
            <a:pPr algn="ctr"/>
            <a:endParaRPr lang="hu-HU" sz="8800" dirty="0"/>
          </a:p>
          <a:p>
            <a:pPr algn="ctr"/>
            <a:r>
              <a:rPr lang="hu-HU" sz="8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„4) </a:t>
            </a:r>
            <a:r>
              <a:rPr lang="hu-HU" sz="8800" b="0" i="1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Azon támogatási kérelemre </a:t>
            </a:r>
            <a:r>
              <a:rPr lang="hu-HU" sz="8800" b="0" i="1" u="sng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nem ítélhető meg támogatás</a:t>
            </a:r>
            <a:r>
              <a:rPr lang="hu-HU" sz="8800" b="0" i="1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, amely nem illeszkedik az adott vármegyei TKR standard eljárásrendű területspecifikus melléklet 1.3. pontjában a vonatkozó benyújtási szakaszban meghatározott Vármegyei Esélyteremtő Paktumhoz és azok vármegyei szolgáltatáshiányokra válaszoló intézkedéseit tartalmazó Szolgáltatási Út Térképhez (SZÚT)”.</a:t>
            </a:r>
            <a:r>
              <a:rPr lang="hu-HU" sz="8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algn="ctr"/>
            <a:endParaRPr lang="hu-HU" sz="8800" dirty="0"/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310A5FBF-00E0-8016-C2DF-4ABF8290E94B}"/>
              </a:ext>
            </a:extLst>
          </p:cNvPr>
          <p:cNvSpPr txBox="1"/>
          <p:nvPr/>
        </p:nvSpPr>
        <p:spPr>
          <a:xfrm>
            <a:off x="960043" y="13189575"/>
            <a:ext cx="3792133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VEP felépítése</a:t>
            </a:r>
          </a:p>
          <a:p>
            <a:pPr algn="ctr"/>
            <a:r>
              <a:rPr lang="hu-HU" dirty="0"/>
              <a:t>Területenként, táblázatos formában, elsőként a lakosságot általánosságban érintő, majd külön táblázatban a hátrányos helyzetű célcsoportokat érintő kihívásokra megfogalmazott ajánlások, javasolt együttműködések</a:t>
            </a:r>
          </a:p>
        </p:txBody>
      </p:sp>
    </p:spTree>
    <p:extLst>
      <p:ext uri="{BB962C8B-B14F-4D97-AF65-F5344CB8AC3E}">
        <p14:creationId xmlns:p14="http://schemas.microsoft.com/office/powerpoint/2010/main" val="3915783584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F38BE524-A2C3-A197-2449-A7D0DD1F9000}"/>
              </a:ext>
            </a:extLst>
          </p:cNvPr>
          <p:cNvSpPr txBox="1"/>
          <p:nvPr/>
        </p:nvSpPr>
        <p:spPr>
          <a:xfrm>
            <a:off x="794" y="229724"/>
            <a:ext cx="4175680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VEP: általános ajánlások, lakosság hozzáférésének javítására tervezett beavatkozások (táblázat), célcsoport hozzáférésének javítására tervezett beavatkozások (táblázat)</a:t>
            </a: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1831D8EE-A048-29F3-E46D-D9B29226C29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503"/>
          <a:stretch/>
        </p:blipFill>
        <p:spPr>
          <a:xfrm>
            <a:off x="609598" y="5258834"/>
            <a:ext cx="42100502" cy="207324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Nyíl: jobbra mutató 9">
            <a:extLst>
              <a:ext uri="{FF2B5EF4-FFF2-40B4-BE49-F238E27FC236}">
                <a16:creationId xmlns:a16="http://schemas.microsoft.com/office/drawing/2014/main" id="{340CCC72-A837-BB2B-69D8-E479165788E1}"/>
              </a:ext>
            </a:extLst>
          </p:cNvPr>
          <p:cNvSpPr/>
          <p:nvPr/>
        </p:nvSpPr>
        <p:spPr>
          <a:xfrm rot="19428128">
            <a:off x="1152015" y="9700657"/>
            <a:ext cx="3933676" cy="1934422"/>
          </a:xfrm>
          <a:prstGeom prst="rightArrow">
            <a:avLst>
              <a:gd name="adj1" fmla="val 50000"/>
              <a:gd name="adj2" fmla="val 9990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Nyíl: jobbra mutató 10">
            <a:extLst>
              <a:ext uri="{FF2B5EF4-FFF2-40B4-BE49-F238E27FC236}">
                <a16:creationId xmlns:a16="http://schemas.microsoft.com/office/drawing/2014/main" id="{E2B54C85-9F72-C7A6-0347-9E7533C79322}"/>
              </a:ext>
            </a:extLst>
          </p:cNvPr>
          <p:cNvSpPr/>
          <p:nvPr/>
        </p:nvSpPr>
        <p:spPr>
          <a:xfrm rot="12348490">
            <a:off x="21032769" y="10511087"/>
            <a:ext cx="10910483" cy="2419357"/>
          </a:xfrm>
          <a:prstGeom prst="rightArrow">
            <a:avLst>
              <a:gd name="adj1" fmla="val 50000"/>
              <a:gd name="adj2" fmla="val 82027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4975787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6451838" cy="26133425"/>
          </a:xfrm>
          <a:prstGeom prst="rect">
            <a:avLst/>
          </a:prstGeom>
        </p:spPr>
      </p:pic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2510" y="-1189466"/>
            <a:ext cx="46451838" cy="26133425"/>
          </a:xfrm>
          <a:prstGeom prst="rect">
            <a:avLst/>
          </a:prstGeom>
        </p:spPr>
      </p:pic>
      <p:pic>
        <p:nvPicPr>
          <p:cNvPr id="14" name="Picture 5" descr="Asset 4.png">
            <a:extLst>
              <a:ext uri="{FF2B5EF4-FFF2-40B4-BE49-F238E27FC236}">
                <a16:creationId xmlns:a16="http://schemas.microsoft.com/office/drawing/2014/main" id="{E36A3C01-F81F-CADE-8D65-F9E7246D19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029F63C4-5B77-3736-2CF9-5472A790E1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468" y="402336"/>
            <a:ext cx="7218748" cy="72187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Nyíl: jobbra mutató 6">
            <a:extLst>
              <a:ext uri="{FF2B5EF4-FFF2-40B4-BE49-F238E27FC236}">
                <a16:creationId xmlns:a16="http://schemas.microsoft.com/office/drawing/2014/main" id="{188032D0-7E11-E206-87C6-890102694E6D}"/>
              </a:ext>
            </a:extLst>
          </p:cNvPr>
          <p:cNvSpPr/>
          <p:nvPr/>
        </p:nvSpPr>
        <p:spPr>
          <a:xfrm>
            <a:off x="7914302" y="2682661"/>
            <a:ext cx="2596896" cy="175564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91873AEC-D187-B10D-F440-B70D8FD201E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771" t="32912" r="-6771" b="40249"/>
          <a:stretch/>
        </p:blipFill>
        <p:spPr>
          <a:xfrm>
            <a:off x="28076079" y="1189466"/>
            <a:ext cx="13140499" cy="43403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95E23B90-1846-F1A8-96BB-01630FB5552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31244" b="81522"/>
          <a:stretch/>
        </p:blipFill>
        <p:spPr>
          <a:xfrm>
            <a:off x="11449626" y="1274269"/>
            <a:ext cx="12398086" cy="43403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5" name="Nyíl: jobbra mutató 14">
            <a:extLst>
              <a:ext uri="{FF2B5EF4-FFF2-40B4-BE49-F238E27FC236}">
                <a16:creationId xmlns:a16="http://schemas.microsoft.com/office/drawing/2014/main" id="{7CD4C8A0-CB7D-9177-6C07-53DCF511784B}"/>
              </a:ext>
            </a:extLst>
          </p:cNvPr>
          <p:cNvSpPr/>
          <p:nvPr/>
        </p:nvSpPr>
        <p:spPr>
          <a:xfrm>
            <a:off x="24866762" y="2566626"/>
            <a:ext cx="2596896" cy="175564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Nyíl: jobbra mutató 15">
            <a:extLst>
              <a:ext uri="{FF2B5EF4-FFF2-40B4-BE49-F238E27FC236}">
                <a16:creationId xmlns:a16="http://schemas.microsoft.com/office/drawing/2014/main" id="{28EF4F7D-0F47-318B-99EB-D260F89A89EC}"/>
              </a:ext>
            </a:extLst>
          </p:cNvPr>
          <p:cNvSpPr/>
          <p:nvPr/>
        </p:nvSpPr>
        <p:spPr>
          <a:xfrm rot="10800000">
            <a:off x="24561123" y="11163735"/>
            <a:ext cx="2596896" cy="175564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Nyíl: szalag, balra mutató 16">
            <a:extLst>
              <a:ext uri="{FF2B5EF4-FFF2-40B4-BE49-F238E27FC236}">
                <a16:creationId xmlns:a16="http://schemas.microsoft.com/office/drawing/2014/main" id="{47C69F15-3BBE-2A92-6784-E949A5FFA6A4}"/>
              </a:ext>
            </a:extLst>
          </p:cNvPr>
          <p:cNvSpPr/>
          <p:nvPr/>
        </p:nvSpPr>
        <p:spPr>
          <a:xfrm>
            <a:off x="41678316" y="4011710"/>
            <a:ext cx="4370868" cy="9055002"/>
          </a:xfrm>
          <a:prstGeom prst="curvedLef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pic>
        <p:nvPicPr>
          <p:cNvPr id="19" name="Kép 18">
            <a:extLst>
              <a:ext uri="{FF2B5EF4-FFF2-40B4-BE49-F238E27FC236}">
                <a16:creationId xmlns:a16="http://schemas.microsoft.com/office/drawing/2014/main" id="{2E35BA30-29FB-DB9E-65CA-E3BE197D4F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92704" y="9564669"/>
            <a:ext cx="11903022" cy="49537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" name="Kép 19">
            <a:extLst>
              <a:ext uri="{FF2B5EF4-FFF2-40B4-BE49-F238E27FC236}">
                <a16:creationId xmlns:a16="http://schemas.microsoft.com/office/drawing/2014/main" id="{C71A1242-8502-6D50-5BDE-C21D7862E4A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0546" t="44187" r="43888" b="37995"/>
          <a:stretch/>
        </p:blipFill>
        <p:spPr>
          <a:xfrm>
            <a:off x="4980603" y="9564669"/>
            <a:ext cx="19057584" cy="49770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1" name="Nyíl: szalag, jobbra mutató 20">
            <a:extLst>
              <a:ext uri="{FF2B5EF4-FFF2-40B4-BE49-F238E27FC236}">
                <a16:creationId xmlns:a16="http://schemas.microsoft.com/office/drawing/2014/main" id="{375ED7F7-1114-14A8-CC10-68B1C486956F}"/>
              </a:ext>
            </a:extLst>
          </p:cNvPr>
          <p:cNvSpPr/>
          <p:nvPr/>
        </p:nvSpPr>
        <p:spPr>
          <a:xfrm>
            <a:off x="-83572" y="11541777"/>
            <a:ext cx="3945847" cy="10375627"/>
          </a:xfrm>
          <a:prstGeom prst="curv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85FC88BF-8079-2CDE-91DC-C297C1C12569}"/>
              </a:ext>
            </a:extLst>
          </p:cNvPr>
          <p:cNvSpPr txBox="1"/>
          <p:nvPr/>
        </p:nvSpPr>
        <p:spPr>
          <a:xfrm>
            <a:off x="23225919" y="19936590"/>
            <a:ext cx="13862304" cy="1862048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11500" b="1" dirty="0"/>
              <a:t>TÁMOGATÁSI IGÉNY</a:t>
            </a:r>
          </a:p>
        </p:txBody>
      </p:sp>
      <p:graphicFrame>
        <p:nvGraphicFramePr>
          <p:cNvPr id="23" name="Táblázat 22">
            <a:extLst>
              <a:ext uri="{FF2B5EF4-FFF2-40B4-BE49-F238E27FC236}">
                <a16:creationId xmlns:a16="http://schemas.microsoft.com/office/drawing/2014/main" id="{EBBD73CB-A098-C939-7D29-9375ED37BB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134335"/>
              </p:ext>
            </p:extLst>
          </p:nvPr>
        </p:nvGraphicFramePr>
        <p:xfrm>
          <a:off x="4796097" y="16949944"/>
          <a:ext cx="11903023" cy="855980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3815969">
                  <a:extLst>
                    <a:ext uri="{9D8B030D-6E8A-4147-A177-3AD203B41FA5}">
                      <a16:colId xmlns:a16="http://schemas.microsoft.com/office/drawing/2014/main" val="2427854747"/>
                    </a:ext>
                  </a:extLst>
                </a:gridCol>
                <a:gridCol w="3307692">
                  <a:extLst>
                    <a:ext uri="{9D8B030D-6E8A-4147-A177-3AD203B41FA5}">
                      <a16:colId xmlns:a16="http://schemas.microsoft.com/office/drawing/2014/main" val="502589071"/>
                    </a:ext>
                  </a:extLst>
                </a:gridCol>
                <a:gridCol w="4779362">
                  <a:extLst>
                    <a:ext uri="{9D8B030D-6E8A-4147-A177-3AD203B41FA5}">
                      <a16:colId xmlns:a16="http://schemas.microsoft.com/office/drawing/2014/main" val="124616269"/>
                    </a:ext>
                  </a:extLst>
                </a:gridCol>
              </a:tblGrid>
              <a:tr h="2420020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Felhívás tevékenységhez kapcsolódó tervezett projekt tevékenység megnevezése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Felhívás tevékenység</a:t>
                      </a: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(A Felhívás 2.1 pontja szerinti támogatható tevékenység pontos hivatkozása)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Vármegyei Esélyteremtő Paktumhoz és Szolgáltatási Út Térképhez való illeszkedés bemutatása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41507433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4549218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0658300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8413243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2323322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3523470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6466741"/>
                  </a:ext>
                </a:extLst>
              </a:tr>
            </a:tbl>
          </a:graphicData>
        </a:graphic>
      </p:graphicFrame>
      <p:sp>
        <p:nvSpPr>
          <p:cNvPr id="24" name="Nyíl: jobbra mutató 23">
            <a:extLst>
              <a:ext uri="{FF2B5EF4-FFF2-40B4-BE49-F238E27FC236}">
                <a16:creationId xmlns:a16="http://schemas.microsoft.com/office/drawing/2014/main" id="{2B08619F-55F8-EB15-A234-D21EFCDC989A}"/>
              </a:ext>
            </a:extLst>
          </p:cNvPr>
          <p:cNvSpPr/>
          <p:nvPr/>
        </p:nvSpPr>
        <p:spPr>
          <a:xfrm>
            <a:off x="19582209" y="19936590"/>
            <a:ext cx="2596896" cy="175564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8778333"/>
      </p:ext>
    </p:extLst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83B0571F-60E1-B876-AB13-440288EA3E6B}"/>
              </a:ext>
            </a:extLst>
          </p:cNvPr>
          <p:cNvSpPr txBox="1"/>
          <p:nvPr/>
        </p:nvSpPr>
        <p:spPr>
          <a:xfrm>
            <a:off x="960439" y="982853"/>
            <a:ext cx="32692219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Tervezett tevékenység: nyári tábor hátrányos helyzetű gyermekeknek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AF0259C5-CD19-7A7B-4744-CE1C87019A43}"/>
              </a:ext>
            </a:extLst>
          </p:cNvPr>
          <p:cNvSpPr txBox="1"/>
          <p:nvPr/>
        </p:nvSpPr>
        <p:spPr>
          <a:xfrm>
            <a:off x="960438" y="4572000"/>
            <a:ext cx="13017794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Támogatható tevékenység?</a:t>
            </a:r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B98BA74C-B6C7-A15C-986A-EDF73C4B6A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439" y="6761161"/>
            <a:ext cx="22884881" cy="15180952"/>
          </a:xfrm>
          <a:prstGeom prst="rect">
            <a:avLst/>
          </a:prstGeom>
        </p:spPr>
      </p:pic>
      <p:sp>
        <p:nvSpPr>
          <p:cNvPr id="14" name="Ellipszis 13">
            <a:extLst>
              <a:ext uri="{FF2B5EF4-FFF2-40B4-BE49-F238E27FC236}">
                <a16:creationId xmlns:a16="http://schemas.microsoft.com/office/drawing/2014/main" id="{7914C6F1-AE1E-DA5F-6788-C3CAB7BD3E96}"/>
              </a:ext>
            </a:extLst>
          </p:cNvPr>
          <p:cNvSpPr/>
          <p:nvPr/>
        </p:nvSpPr>
        <p:spPr>
          <a:xfrm>
            <a:off x="7509611" y="19122400"/>
            <a:ext cx="16714050" cy="3547100"/>
          </a:xfrm>
          <a:prstGeom prst="ellipse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6" name="Kép 15">
            <a:extLst>
              <a:ext uri="{FF2B5EF4-FFF2-40B4-BE49-F238E27FC236}">
                <a16:creationId xmlns:a16="http://schemas.microsoft.com/office/drawing/2014/main" id="{D954CD46-798C-A5E7-6FE8-C7A719048A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24413" y="10552385"/>
            <a:ext cx="25406416" cy="5553962"/>
          </a:xfrm>
          <a:prstGeom prst="rect">
            <a:avLst/>
          </a:prstGeom>
        </p:spPr>
      </p:pic>
      <p:pic>
        <p:nvPicPr>
          <p:cNvPr id="18" name="Kép 17">
            <a:extLst>
              <a:ext uri="{FF2B5EF4-FFF2-40B4-BE49-F238E27FC236}">
                <a16:creationId xmlns:a16="http://schemas.microsoft.com/office/drawing/2014/main" id="{1C0F7F3C-5126-3FF8-085A-752D9B213C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590210" y="7303631"/>
            <a:ext cx="28443990" cy="2463899"/>
          </a:xfrm>
          <a:prstGeom prst="rect">
            <a:avLst/>
          </a:prstGeom>
        </p:spPr>
      </p:pic>
      <p:sp>
        <p:nvSpPr>
          <p:cNvPr id="21" name="Nyíl: lefelé mutató 20">
            <a:extLst>
              <a:ext uri="{FF2B5EF4-FFF2-40B4-BE49-F238E27FC236}">
                <a16:creationId xmlns:a16="http://schemas.microsoft.com/office/drawing/2014/main" id="{F34E360A-92E8-A125-981E-ED16276F60B3}"/>
              </a:ext>
            </a:extLst>
          </p:cNvPr>
          <p:cNvSpPr/>
          <p:nvPr/>
        </p:nvSpPr>
        <p:spPr>
          <a:xfrm>
            <a:off x="31813500" y="17106900"/>
            <a:ext cx="1839157" cy="36358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89D4D5A9-AB1D-27C0-37AB-81BFEE111C41}"/>
              </a:ext>
            </a:extLst>
          </p:cNvPr>
          <p:cNvSpPr txBox="1"/>
          <p:nvPr/>
        </p:nvSpPr>
        <p:spPr>
          <a:xfrm>
            <a:off x="26463700" y="21658377"/>
            <a:ext cx="1428763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Pályázati felhívás szerint: támogatható</a:t>
            </a:r>
          </a:p>
        </p:txBody>
      </p:sp>
    </p:spTree>
    <p:extLst>
      <p:ext uri="{BB962C8B-B14F-4D97-AF65-F5344CB8AC3E}">
        <p14:creationId xmlns:p14="http://schemas.microsoft.com/office/powerpoint/2010/main" val="2646307261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F72B2BA6-EE77-F577-A060-4BC65A278D1E}"/>
              </a:ext>
            </a:extLst>
          </p:cNvPr>
          <p:cNvSpPr txBox="1"/>
          <p:nvPr/>
        </p:nvSpPr>
        <p:spPr>
          <a:xfrm>
            <a:off x="12810744" y="375424"/>
            <a:ext cx="17017094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Vármegyénkben feltárt hiányosság?</a:t>
            </a: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31067458-C21C-5C36-F521-958C6FC85D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298" y="2936845"/>
            <a:ext cx="30554808" cy="101011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41549DF6-3631-CDDD-38DE-1EB5EDEB74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61333" y="13470380"/>
            <a:ext cx="28507545" cy="77466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Nyíl: lefelé mutató 13">
            <a:extLst>
              <a:ext uri="{FF2B5EF4-FFF2-40B4-BE49-F238E27FC236}">
                <a16:creationId xmlns:a16="http://schemas.microsoft.com/office/drawing/2014/main" id="{4FFFDD8F-3833-A9FE-E41E-D67594B3F024}"/>
              </a:ext>
            </a:extLst>
          </p:cNvPr>
          <p:cNvSpPr/>
          <p:nvPr/>
        </p:nvSpPr>
        <p:spPr>
          <a:xfrm>
            <a:off x="21854319" y="21649415"/>
            <a:ext cx="2743200" cy="234444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83F69E7A-C732-EF39-9577-5A310DBF8A94}"/>
              </a:ext>
            </a:extLst>
          </p:cNvPr>
          <p:cNvSpPr txBox="1"/>
          <p:nvPr/>
        </p:nvSpPr>
        <p:spPr>
          <a:xfrm>
            <a:off x="21854319" y="24317282"/>
            <a:ext cx="2536272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IGEN</a:t>
            </a: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C6A55B13-4355-4D3E-EB22-0F482F5372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93276" y="1452790"/>
            <a:ext cx="12380273" cy="68445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155337969"/>
      </p:ext>
    </p:extLst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C820FE40-F0E2-E1EA-D3DE-FEED23D1BFBC}"/>
              </a:ext>
            </a:extLst>
          </p:cNvPr>
          <p:cNvSpPr txBox="1"/>
          <p:nvPr/>
        </p:nvSpPr>
        <p:spPr>
          <a:xfrm>
            <a:off x="387355" y="873176"/>
            <a:ext cx="3978188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 VEP tartalmaz a hiányosság megszüntetésére/csökkentésére vonatkozó intézkedési javaslatot?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EE7FC03-E166-AA8C-F5F5-B09F79D5B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486" y="5510256"/>
            <a:ext cx="45534453" cy="45268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ADEE3546-C1C3-5C5B-0939-18BCC51B28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486" y="11092067"/>
            <a:ext cx="45147321" cy="89106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Nyíl: jobbra mutató 10">
            <a:extLst>
              <a:ext uri="{FF2B5EF4-FFF2-40B4-BE49-F238E27FC236}">
                <a16:creationId xmlns:a16="http://schemas.microsoft.com/office/drawing/2014/main" id="{8A8C9917-EE0E-D37F-459D-684903C20CA4}"/>
              </a:ext>
            </a:extLst>
          </p:cNvPr>
          <p:cNvSpPr/>
          <p:nvPr/>
        </p:nvSpPr>
        <p:spPr>
          <a:xfrm rot="16200000">
            <a:off x="3944029" y="17344593"/>
            <a:ext cx="4565323" cy="145943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Nyíl: jobbra mutató 11">
            <a:extLst>
              <a:ext uri="{FF2B5EF4-FFF2-40B4-BE49-F238E27FC236}">
                <a16:creationId xmlns:a16="http://schemas.microsoft.com/office/drawing/2014/main" id="{C87C0647-05AD-8D84-8759-5FF32E21EC3A}"/>
              </a:ext>
            </a:extLst>
          </p:cNvPr>
          <p:cNvSpPr/>
          <p:nvPr/>
        </p:nvSpPr>
        <p:spPr>
          <a:xfrm rot="16200000">
            <a:off x="9404940" y="20087534"/>
            <a:ext cx="4502319" cy="14587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Nyíl: jobbra mutató 12">
            <a:extLst>
              <a:ext uri="{FF2B5EF4-FFF2-40B4-BE49-F238E27FC236}">
                <a16:creationId xmlns:a16="http://schemas.microsoft.com/office/drawing/2014/main" id="{5628F710-427C-3824-D7C7-3C13880F1352}"/>
              </a:ext>
            </a:extLst>
          </p:cNvPr>
          <p:cNvSpPr/>
          <p:nvPr/>
        </p:nvSpPr>
        <p:spPr>
          <a:xfrm rot="16200000">
            <a:off x="15999328" y="21492649"/>
            <a:ext cx="4387525" cy="15614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53397838"/>
      </p:ext>
    </p:extLst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6451838" cy="26133425"/>
          </a:xfrm>
          <a:prstGeom prst="rect">
            <a:avLst/>
          </a:prstGeom>
        </p:spPr>
      </p:pic>
      <p:pic>
        <p:nvPicPr>
          <p:cNvPr id="14" name="Picture 5" descr="Asset 4.png">
            <a:extLst>
              <a:ext uri="{FF2B5EF4-FFF2-40B4-BE49-F238E27FC236}">
                <a16:creationId xmlns:a16="http://schemas.microsoft.com/office/drawing/2014/main" id="{E36A3C01-F81F-CADE-8D65-F9E7246D19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BA6D8F73-5665-EFC6-590B-BE3FE3F5DCC2}"/>
              </a:ext>
            </a:extLst>
          </p:cNvPr>
          <p:cNvSpPr txBox="1"/>
          <p:nvPr/>
        </p:nvSpPr>
        <p:spPr>
          <a:xfrm>
            <a:off x="204046" y="199020"/>
            <a:ext cx="34650961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Illeszkedés vizsgálat bemutatása – Projekt megalapozó dokumentumban!</a:t>
            </a:r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B43CF3AD-1909-EEF8-2887-B6C3899D0C3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546" t="18664" r="43888" b="4068"/>
          <a:stretch/>
        </p:blipFill>
        <p:spPr>
          <a:xfrm>
            <a:off x="1069760" y="2476500"/>
            <a:ext cx="16450144" cy="22468331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37D132E7-726C-91A0-E21D-18D239856A9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4751" t="29213" r="22790" b="46272"/>
          <a:stretch/>
        </p:blipFill>
        <p:spPr>
          <a:xfrm>
            <a:off x="18516600" y="2514483"/>
            <a:ext cx="24688800" cy="6438783"/>
          </a:xfrm>
          <a:prstGeom prst="rect">
            <a:avLst/>
          </a:prstGeom>
        </p:spPr>
      </p:pic>
      <p:graphicFrame>
        <p:nvGraphicFramePr>
          <p:cNvPr id="13" name="Táblázat 12">
            <a:extLst>
              <a:ext uri="{FF2B5EF4-FFF2-40B4-BE49-F238E27FC236}">
                <a16:creationId xmlns:a16="http://schemas.microsoft.com/office/drawing/2014/main" id="{9665ABFC-237B-05F6-C6C7-11BEED796B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812646"/>
              </p:ext>
            </p:extLst>
          </p:nvPr>
        </p:nvGraphicFramePr>
        <p:xfrm>
          <a:off x="20409408" y="10388470"/>
          <a:ext cx="19410791" cy="9618599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6222871">
                  <a:extLst>
                    <a:ext uri="{9D8B030D-6E8A-4147-A177-3AD203B41FA5}">
                      <a16:colId xmlns:a16="http://schemas.microsoft.com/office/drawing/2014/main" val="2427854747"/>
                    </a:ext>
                  </a:extLst>
                </a:gridCol>
                <a:gridCol w="5394001">
                  <a:extLst>
                    <a:ext uri="{9D8B030D-6E8A-4147-A177-3AD203B41FA5}">
                      <a16:colId xmlns:a16="http://schemas.microsoft.com/office/drawing/2014/main" val="502589071"/>
                    </a:ext>
                  </a:extLst>
                </a:gridCol>
                <a:gridCol w="7793919">
                  <a:extLst>
                    <a:ext uri="{9D8B030D-6E8A-4147-A177-3AD203B41FA5}">
                      <a16:colId xmlns:a16="http://schemas.microsoft.com/office/drawing/2014/main" val="124616269"/>
                    </a:ext>
                  </a:extLst>
                </a:gridCol>
              </a:tblGrid>
              <a:tr h="4450397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Felhívás tevékenységhez kapcsolódó tervezett projekt tevékenység megnevezése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Felhívás tevékenység</a:t>
                      </a: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(A Felhívás 2.1 pontja szerinti támogatható tevékenység pontos hivatkozása)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Vármegyei Esélyteremtő Paktumhoz és Szolgáltatási Út Térképhez való illeszkedés bemutatása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41507433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4549218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0658300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8413243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2323322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3523470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6466741"/>
                  </a:ext>
                </a:extLst>
              </a:tr>
            </a:tbl>
          </a:graphicData>
        </a:graphic>
      </p:graphicFrame>
      <p:sp>
        <p:nvSpPr>
          <p:cNvPr id="15" name="Szövegdoboz 14">
            <a:extLst>
              <a:ext uri="{FF2B5EF4-FFF2-40B4-BE49-F238E27FC236}">
                <a16:creationId xmlns:a16="http://schemas.microsoft.com/office/drawing/2014/main" id="{D2D5FE06-C5AA-7032-673F-FFF733339A8E}"/>
              </a:ext>
            </a:extLst>
          </p:cNvPr>
          <p:cNvSpPr txBox="1"/>
          <p:nvPr/>
        </p:nvSpPr>
        <p:spPr>
          <a:xfrm>
            <a:off x="21321799" y="22786569"/>
            <a:ext cx="18498400" cy="1569660"/>
          </a:xfrm>
          <a:prstGeom prst="rect">
            <a:avLst/>
          </a:prstGeom>
          <a:ln w="76200"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hu-HU" sz="9600" b="1" dirty="0"/>
              <a:t>PÁLYÁZAT – TÁMOGATÁS IGÉNYLÉS</a:t>
            </a:r>
          </a:p>
        </p:txBody>
      </p:sp>
    </p:spTree>
    <p:extLst>
      <p:ext uri="{BB962C8B-B14F-4D97-AF65-F5344CB8AC3E}">
        <p14:creationId xmlns:p14="http://schemas.microsoft.com/office/powerpoint/2010/main" val="3176367097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831465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F7ED8167-DE93-2037-24AB-6E618A6EF4AA}"/>
              </a:ext>
            </a:extLst>
          </p:cNvPr>
          <p:cNvSpPr txBox="1"/>
          <p:nvPr/>
        </p:nvSpPr>
        <p:spPr>
          <a:xfrm>
            <a:off x="914400" y="1562100"/>
            <a:ext cx="7820667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latin typeface="Arial Black" panose="020B0A04020102020204" pitchFamily="34" charset="0"/>
              </a:rPr>
              <a:t>Előzmények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778391D3-22B4-ACA9-7CE9-D0FC67AD1C9D}"/>
              </a:ext>
            </a:extLst>
          </p:cNvPr>
          <p:cNvSpPr txBox="1"/>
          <p:nvPr/>
        </p:nvSpPr>
        <p:spPr>
          <a:xfrm>
            <a:off x="1000488" y="3750019"/>
            <a:ext cx="39128700" cy="87502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hu-HU" sz="9600" dirty="0">
                <a:latin typeface="Arial" panose="020B0604020202020204" pitchFamily="34" charset="0"/>
                <a:ea typeface="Arial" panose="020B0604020202020204" pitchFamily="34" charset="0"/>
              </a:rPr>
              <a:t>Szolgáltatásfejlesztések 2014-2020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hu-HU" sz="96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TOP K-E megye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hu-HU" sz="9600" dirty="0">
                <a:latin typeface="Arial" panose="020B0604020202020204" pitchFamily="34" charset="0"/>
                <a:ea typeface="Times New Roman" panose="02020603050405020304" pitchFamily="18" charset="0"/>
              </a:rPr>
              <a:t>Egészségügyi alap- és szakellátások keretében nyújtott szolgáltatások fejlesztése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0D016B06-B48C-F714-296E-A49B19E84634}"/>
              </a:ext>
            </a:extLst>
          </p:cNvPr>
          <p:cNvSpPr txBox="1"/>
          <p:nvPr/>
        </p:nvSpPr>
        <p:spPr>
          <a:xfrm>
            <a:off x="914400" y="11488890"/>
            <a:ext cx="3829049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graphicFrame>
        <p:nvGraphicFramePr>
          <p:cNvPr id="8" name="Táblázat 7">
            <a:extLst>
              <a:ext uri="{FF2B5EF4-FFF2-40B4-BE49-F238E27FC236}">
                <a16:creationId xmlns:a16="http://schemas.microsoft.com/office/drawing/2014/main" id="{3201F1B9-1F99-B5A0-8009-BA81391416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216482"/>
              </p:ext>
            </p:extLst>
          </p:nvPr>
        </p:nvGraphicFramePr>
        <p:xfrm>
          <a:off x="1260821" y="15034838"/>
          <a:ext cx="39368611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94927">
                  <a:extLst>
                    <a:ext uri="{9D8B030D-6E8A-4147-A177-3AD203B41FA5}">
                      <a16:colId xmlns:a16="http://schemas.microsoft.com/office/drawing/2014/main" val="1369957423"/>
                    </a:ext>
                  </a:extLst>
                </a:gridCol>
                <a:gridCol w="6629400">
                  <a:extLst>
                    <a:ext uri="{9D8B030D-6E8A-4147-A177-3AD203B41FA5}">
                      <a16:colId xmlns:a16="http://schemas.microsoft.com/office/drawing/2014/main" val="3487548893"/>
                    </a:ext>
                  </a:extLst>
                </a:gridCol>
                <a:gridCol w="11944284">
                  <a:extLst>
                    <a:ext uri="{9D8B030D-6E8A-4147-A177-3AD203B41FA5}">
                      <a16:colId xmlns:a16="http://schemas.microsoft.com/office/drawing/2014/main" val="274619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7200" dirty="0"/>
                        <a:t>Konstrukció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7200" dirty="0"/>
                        <a:t>Projekt 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7200" dirty="0"/>
                        <a:t>TOP forrás 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2051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/>
                        <a:t>TOP-4.1.1-15 </a:t>
                      </a:r>
                      <a:r>
                        <a:rPr lang="hu-HU" sz="9100" b="0" i="0" kern="1200" cap="all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Egészségügyi alapellátás infrastrukturális fejlesztése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830.527.736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6848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2826280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2062" y="17673700"/>
            <a:ext cx="34930219" cy="8932934"/>
          </a:xfrm>
          <a:prstGeom prst="rect">
            <a:avLst/>
          </a:prstGeom>
          <a:noFill/>
        </p:spPr>
        <p:txBody>
          <a:bodyPr wrap="square" lIns="464543" tIns="232271" rIns="464543" bIns="232271" rtlCol="0">
            <a:spAutoFit/>
          </a:bodyPr>
          <a:lstStyle/>
          <a:p>
            <a:r>
              <a:rPr lang="hu-HU" sz="11000" dirty="0">
                <a:latin typeface="Arial Regular"/>
                <a:cs typeface="Arial Regular"/>
              </a:rPr>
              <a:t>Köszönöm a figyelmet!</a:t>
            </a:r>
          </a:p>
          <a:p>
            <a:endParaRPr lang="hu-HU" sz="11000" dirty="0">
              <a:latin typeface="Arial Regular"/>
              <a:cs typeface="Arial Regular"/>
            </a:endParaRPr>
          </a:p>
          <a:p>
            <a:r>
              <a:rPr lang="hu-HU" sz="11000" dirty="0">
                <a:latin typeface="Arial Regular"/>
                <a:cs typeface="Arial Regular"/>
              </a:rPr>
              <a:t>Farkas Erika</a:t>
            </a:r>
          </a:p>
          <a:p>
            <a:r>
              <a:rPr lang="hu-HU" sz="11000" dirty="0">
                <a:latin typeface="Arial Regular"/>
                <a:cs typeface="Arial Regular"/>
              </a:rPr>
              <a:t>pályázati és fejlesztési tanácsadó</a:t>
            </a:r>
          </a:p>
          <a:p>
            <a:r>
              <a:rPr lang="hu-HU" sz="11000" dirty="0">
                <a:latin typeface="Arial Regular"/>
                <a:cs typeface="Arial Regular"/>
                <a:hlinkClick r:id="rId3"/>
              </a:rPr>
              <a:t>farkas.erika@kemoh.hu</a:t>
            </a:r>
            <a:endParaRPr lang="hu-HU" sz="11000" dirty="0">
              <a:latin typeface="Arial Regular"/>
              <a:cs typeface="Arial Regular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9723FAC1-B1B3-C28F-B63F-E6F99BED4F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80318" y="21795898"/>
            <a:ext cx="2533889" cy="1832198"/>
          </a:xfrm>
          <a:prstGeom prst="rect">
            <a:avLst/>
          </a:prstGeom>
        </p:spPr>
      </p:pic>
      <p:sp>
        <p:nvSpPr>
          <p:cNvPr id="11" name="Szövegdoboz 10">
            <a:extLst>
              <a:ext uri="{FF2B5EF4-FFF2-40B4-BE49-F238E27FC236}">
                <a16:creationId xmlns:a16="http://schemas.microsoft.com/office/drawing/2014/main" id="{041A9015-DED8-69EE-FE9B-7FAAF34A0FC8}"/>
              </a:ext>
            </a:extLst>
          </p:cNvPr>
          <p:cNvSpPr txBox="1"/>
          <p:nvPr/>
        </p:nvSpPr>
        <p:spPr>
          <a:xfrm>
            <a:off x="18251424" y="8818817"/>
            <a:ext cx="10168127" cy="31547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199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KÉRDÉS?</a:t>
            </a:r>
          </a:p>
        </p:txBody>
      </p:sp>
    </p:spTree>
    <p:extLst>
      <p:ext uri="{BB962C8B-B14F-4D97-AF65-F5344CB8AC3E}">
        <p14:creationId xmlns:p14="http://schemas.microsoft.com/office/powerpoint/2010/main" val="238043502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29D41B-6EB0-8061-5ACF-BD66EA886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ACCBE60-A7A9-56CD-1164-F6FFCF8567A8}"/>
              </a:ext>
            </a:extLst>
          </p:cNvPr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>
            <a:extLst>
              <a:ext uri="{FF2B5EF4-FFF2-40B4-BE49-F238E27FC236}">
                <a16:creationId xmlns:a16="http://schemas.microsoft.com/office/drawing/2014/main" id="{E4BE7760-A453-B4EB-F310-1B62B0E025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72390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>
            <a:extLst>
              <a:ext uri="{FF2B5EF4-FFF2-40B4-BE49-F238E27FC236}">
                <a16:creationId xmlns:a16="http://schemas.microsoft.com/office/drawing/2014/main" id="{051DAE0E-3E80-EAE0-F6EE-4090BEDD3D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FCC63EC1-BD8D-EFD7-C5F8-26E3D836A7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AC8F3923-CACA-AD01-F5A7-A25C2D4400A2}"/>
              </a:ext>
            </a:extLst>
          </p:cNvPr>
          <p:cNvSpPr txBox="1"/>
          <p:nvPr/>
        </p:nvSpPr>
        <p:spPr>
          <a:xfrm>
            <a:off x="914400" y="1562100"/>
            <a:ext cx="7820667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latin typeface="Arial Black" panose="020B0A04020102020204" pitchFamily="34" charset="0"/>
              </a:rPr>
              <a:t>Előzmények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94F60FFE-D253-572B-54FA-C2C2F5984A08}"/>
              </a:ext>
            </a:extLst>
          </p:cNvPr>
          <p:cNvSpPr txBox="1"/>
          <p:nvPr/>
        </p:nvSpPr>
        <p:spPr>
          <a:xfrm>
            <a:off x="1000488" y="3750019"/>
            <a:ext cx="39128700" cy="105517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hu-HU" sz="9600" dirty="0">
                <a:latin typeface="Arial" panose="020B0604020202020204" pitchFamily="34" charset="0"/>
                <a:ea typeface="Arial" panose="020B0604020202020204" pitchFamily="34" charset="0"/>
              </a:rPr>
              <a:t>Szolgáltatásfejlesztések 2014-2020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hu-HU" sz="96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TOP K-E megye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hu-HU" sz="9600" dirty="0">
                <a:latin typeface="Arial" panose="020B0604020202020204" pitchFamily="34" charset="0"/>
                <a:ea typeface="Times New Roman" panose="02020603050405020304" pitchFamily="18" charset="0"/>
              </a:rPr>
              <a:t>Szociális alap- és szakellátás, valamint gyermekjóléti alapellátás és gyermekvédelmi szakellátás keretében nyújtott szolgáltatások</a:t>
            </a:r>
            <a:endParaRPr lang="hu-HU" sz="96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08AF7FA7-17EF-643B-C828-ACE6ACEF7DA7}"/>
              </a:ext>
            </a:extLst>
          </p:cNvPr>
          <p:cNvSpPr txBox="1"/>
          <p:nvPr/>
        </p:nvSpPr>
        <p:spPr>
          <a:xfrm>
            <a:off x="914400" y="11488890"/>
            <a:ext cx="3829049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graphicFrame>
        <p:nvGraphicFramePr>
          <p:cNvPr id="8" name="Táblázat 7">
            <a:extLst>
              <a:ext uri="{FF2B5EF4-FFF2-40B4-BE49-F238E27FC236}">
                <a16:creationId xmlns:a16="http://schemas.microsoft.com/office/drawing/2014/main" id="{7BF54A54-7127-CCBB-AC0F-8A657FBDF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743398"/>
              </p:ext>
            </p:extLst>
          </p:nvPr>
        </p:nvGraphicFramePr>
        <p:xfrm>
          <a:off x="1761065" y="12726499"/>
          <a:ext cx="39368611" cy="544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94927">
                  <a:extLst>
                    <a:ext uri="{9D8B030D-6E8A-4147-A177-3AD203B41FA5}">
                      <a16:colId xmlns:a16="http://schemas.microsoft.com/office/drawing/2014/main" val="1369957423"/>
                    </a:ext>
                  </a:extLst>
                </a:gridCol>
                <a:gridCol w="6629400">
                  <a:extLst>
                    <a:ext uri="{9D8B030D-6E8A-4147-A177-3AD203B41FA5}">
                      <a16:colId xmlns:a16="http://schemas.microsoft.com/office/drawing/2014/main" val="3487548893"/>
                    </a:ext>
                  </a:extLst>
                </a:gridCol>
                <a:gridCol w="11944284">
                  <a:extLst>
                    <a:ext uri="{9D8B030D-6E8A-4147-A177-3AD203B41FA5}">
                      <a16:colId xmlns:a16="http://schemas.microsoft.com/office/drawing/2014/main" val="274619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7200" dirty="0"/>
                        <a:t>Konstrukció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7200" dirty="0"/>
                        <a:t>Projekt 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7200" dirty="0"/>
                        <a:t>TOP forrás 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2051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9100" b="0" i="0" kern="1200" cap="all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Szociális alapszolgáltatások infrastruktúrájának bővítése, fejlesztése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396.220.920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6848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001997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39A8D-5E6C-BC36-1029-2BA4CD5271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03440F7-EC03-A6EB-21CD-04CFA2D4C01D}"/>
              </a:ext>
            </a:extLst>
          </p:cNvPr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>
            <a:extLst>
              <a:ext uri="{FF2B5EF4-FFF2-40B4-BE49-F238E27FC236}">
                <a16:creationId xmlns:a16="http://schemas.microsoft.com/office/drawing/2014/main" id="{1C48C330-8AB1-D626-C22F-5C86F6AC4E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72390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>
            <a:extLst>
              <a:ext uri="{FF2B5EF4-FFF2-40B4-BE49-F238E27FC236}">
                <a16:creationId xmlns:a16="http://schemas.microsoft.com/office/drawing/2014/main" id="{A7FACDDE-18BB-CC45-5128-5FFC172FAB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F296343D-92E1-2D7E-CBDC-C088AE1C3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F8215E4C-A351-5D5F-FD1B-0B1C9A4F8D75}"/>
              </a:ext>
            </a:extLst>
          </p:cNvPr>
          <p:cNvSpPr txBox="1"/>
          <p:nvPr/>
        </p:nvSpPr>
        <p:spPr>
          <a:xfrm>
            <a:off x="914400" y="1562100"/>
            <a:ext cx="7820667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latin typeface="Arial Black" panose="020B0A04020102020204" pitchFamily="34" charset="0"/>
              </a:rPr>
              <a:t>Előzmények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3BC01983-ADEB-3A35-3B66-11D911A172CF}"/>
              </a:ext>
            </a:extLst>
          </p:cNvPr>
          <p:cNvSpPr txBox="1"/>
          <p:nvPr/>
        </p:nvSpPr>
        <p:spPr>
          <a:xfrm>
            <a:off x="1577644" y="3750019"/>
            <a:ext cx="39128700" cy="70513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hu-HU" sz="9600" dirty="0">
                <a:latin typeface="Arial" panose="020B0604020202020204" pitchFamily="34" charset="0"/>
                <a:ea typeface="Arial" panose="020B0604020202020204" pitchFamily="34" charset="0"/>
              </a:rPr>
              <a:t>Szolgáltatásfejlesztések 2014-2020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hu-HU" sz="96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TOP K-E megye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endParaRPr lang="hu-HU" sz="96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hu-HU" sz="9600" dirty="0">
                <a:latin typeface="Arial" panose="020B0604020202020204" pitchFamily="34" charset="0"/>
                <a:ea typeface="Times New Roman" panose="02020603050405020304" pitchFamily="18" charset="0"/>
              </a:rPr>
              <a:t>Oktatás-képzés teljes szolgáltatási köre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193FAFAB-9D26-578A-67EE-D6E0462586BD}"/>
              </a:ext>
            </a:extLst>
          </p:cNvPr>
          <p:cNvSpPr txBox="1"/>
          <p:nvPr/>
        </p:nvSpPr>
        <p:spPr>
          <a:xfrm>
            <a:off x="914400" y="11488890"/>
            <a:ext cx="3829049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graphicFrame>
        <p:nvGraphicFramePr>
          <p:cNvPr id="8" name="Táblázat 7">
            <a:extLst>
              <a:ext uri="{FF2B5EF4-FFF2-40B4-BE49-F238E27FC236}">
                <a16:creationId xmlns:a16="http://schemas.microsoft.com/office/drawing/2014/main" id="{6288CCC4-06C3-50CB-E211-598DB824EC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784729"/>
              </p:ext>
            </p:extLst>
          </p:nvPr>
        </p:nvGraphicFramePr>
        <p:xfrm>
          <a:off x="1577644" y="12726499"/>
          <a:ext cx="39552032" cy="987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87167">
                  <a:extLst>
                    <a:ext uri="{9D8B030D-6E8A-4147-A177-3AD203B41FA5}">
                      <a16:colId xmlns:a16="http://schemas.microsoft.com/office/drawing/2014/main" val="1369957423"/>
                    </a:ext>
                  </a:extLst>
                </a:gridCol>
                <a:gridCol w="6983177">
                  <a:extLst>
                    <a:ext uri="{9D8B030D-6E8A-4147-A177-3AD203B41FA5}">
                      <a16:colId xmlns:a16="http://schemas.microsoft.com/office/drawing/2014/main" val="3487548893"/>
                    </a:ext>
                  </a:extLst>
                </a:gridCol>
                <a:gridCol w="12581688">
                  <a:extLst>
                    <a:ext uri="{9D8B030D-6E8A-4147-A177-3AD203B41FA5}">
                      <a16:colId xmlns:a16="http://schemas.microsoft.com/office/drawing/2014/main" val="274619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7200" dirty="0"/>
                        <a:t>Mutató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7200" dirty="0"/>
                        <a:t>Projekt 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7200" dirty="0"/>
                        <a:t>TOP forrás 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2051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9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Bölcsőde férőhely bővítések, új bölcsődék építése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/>
                        <a:t>24</a:t>
                      </a:r>
                      <a:endParaRPr lang="hu-H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9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4.621.510.444</a:t>
                      </a:r>
                      <a:endParaRPr lang="hu-HU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6848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/>
                        <a:t>Bölcsőde felújítás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1.022.093.876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60942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/>
                        <a:t>Óvoda fejlesztés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2.412.000.000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4360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/>
                        <a:t>Általános iskolák energetikai korszerűsítése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2.272.454.651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1069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90973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DE1577-8405-EC89-5591-06D41939DC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9153DBE-C779-36B5-D366-2EE34E7CCFF8}"/>
              </a:ext>
            </a:extLst>
          </p:cNvPr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>
            <a:extLst>
              <a:ext uri="{FF2B5EF4-FFF2-40B4-BE49-F238E27FC236}">
                <a16:creationId xmlns:a16="http://schemas.microsoft.com/office/drawing/2014/main" id="{66ADF4C9-5E5C-EBDA-51C4-3BD2E1EA37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72390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>
            <a:extLst>
              <a:ext uri="{FF2B5EF4-FFF2-40B4-BE49-F238E27FC236}">
                <a16:creationId xmlns:a16="http://schemas.microsoft.com/office/drawing/2014/main" id="{F3029442-18AD-4EAC-C0FC-29A8D180477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BEAEF3D3-2F68-9117-DAD7-7760831F3C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D39D6F24-7274-1270-BE02-77DB0A52F3AA}"/>
              </a:ext>
            </a:extLst>
          </p:cNvPr>
          <p:cNvSpPr txBox="1"/>
          <p:nvPr/>
        </p:nvSpPr>
        <p:spPr>
          <a:xfrm>
            <a:off x="914400" y="1562100"/>
            <a:ext cx="7820667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latin typeface="Arial Black" panose="020B0A04020102020204" pitchFamily="34" charset="0"/>
              </a:rPr>
              <a:t>Előzmények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0EFFF25B-3A3C-6398-C3D0-735F771DDE5B}"/>
              </a:ext>
            </a:extLst>
          </p:cNvPr>
          <p:cNvSpPr txBox="1"/>
          <p:nvPr/>
        </p:nvSpPr>
        <p:spPr>
          <a:xfrm>
            <a:off x="1000488" y="3750019"/>
            <a:ext cx="39128700" cy="106543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hu-HU" sz="9600" dirty="0">
                <a:latin typeface="Arial" panose="020B0604020202020204" pitchFamily="34" charset="0"/>
                <a:ea typeface="Arial" panose="020B0604020202020204" pitchFamily="34" charset="0"/>
              </a:rPr>
              <a:t>Szolgáltatásfejlesztések 2014-2020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hu-HU" sz="96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TOP K-E megye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endParaRPr lang="hu-HU" sz="96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hu-HU" sz="9600" dirty="0">
                <a:latin typeface="Arial" panose="020B0604020202020204" pitchFamily="34" charset="0"/>
                <a:ea typeface="Arial" panose="020B0604020202020204" pitchFamily="34" charset="0"/>
              </a:rPr>
              <a:t>Lakhatás, közösségi programok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F4F92E63-5B65-33CA-741D-57E640517063}"/>
              </a:ext>
            </a:extLst>
          </p:cNvPr>
          <p:cNvSpPr txBox="1"/>
          <p:nvPr/>
        </p:nvSpPr>
        <p:spPr>
          <a:xfrm>
            <a:off x="914400" y="11488890"/>
            <a:ext cx="3829049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graphicFrame>
        <p:nvGraphicFramePr>
          <p:cNvPr id="8" name="Táblázat 7">
            <a:extLst>
              <a:ext uri="{FF2B5EF4-FFF2-40B4-BE49-F238E27FC236}">
                <a16:creationId xmlns:a16="http://schemas.microsoft.com/office/drawing/2014/main" id="{255DDB0A-E513-2BA1-0FE0-81A1408568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102279"/>
              </p:ext>
            </p:extLst>
          </p:nvPr>
        </p:nvGraphicFramePr>
        <p:xfrm>
          <a:off x="1761065" y="12726499"/>
          <a:ext cx="39368611" cy="8780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94927">
                  <a:extLst>
                    <a:ext uri="{9D8B030D-6E8A-4147-A177-3AD203B41FA5}">
                      <a16:colId xmlns:a16="http://schemas.microsoft.com/office/drawing/2014/main" val="1369957423"/>
                    </a:ext>
                  </a:extLst>
                </a:gridCol>
                <a:gridCol w="6629400">
                  <a:extLst>
                    <a:ext uri="{9D8B030D-6E8A-4147-A177-3AD203B41FA5}">
                      <a16:colId xmlns:a16="http://schemas.microsoft.com/office/drawing/2014/main" val="3487548893"/>
                    </a:ext>
                  </a:extLst>
                </a:gridCol>
                <a:gridCol w="11944284">
                  <a:extLst>
                    <a:ext uri="{9D8B030D-6E8A-4147-A177-3AD203B41FA5}">
                      <a16:colId xmlns:a16="http://schemas.microsoft.com/office/drawing/2014/main" val="274619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7200" dirty="0"/>
                        <a:t>Konstrukció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7200" dirty="0"/>
                        <a:t>Projekt 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7200" dirty="0"/>
                        <a:t>TOP forrás 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2051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2322713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hu-HU" sz="8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Lakhatási körülmények javítása</a:t>
                      </a:r>
                      <a:endParaRPr lang="hu-HU" sz="8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308.343.692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2444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just" fontAlgn="base">
                        <a:lnSpc>
                          <a:spcPct val="115000"/>
                        </a:lnSpc>
                        <a:spcAft>
                          <a:spcPts val="8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hu-HU" sz="8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Közösségi programok </a:t>
                      </a:r>
                      <a:endParaRPr lang="hu-HU" sz="8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821.370.246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6848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just" fontAlgn="base">
                        <a:lnSpc>
                          <a:spcPct val="115000"/>
                        </a:lnSpc>
                        <a:spcAft>
                          <a:spcPts val="8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hu-HU" sz="88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Társadalmi együttműködést erősítő programok, szegregáció megszüntetésére irányuló tevékenységek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409.710.899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168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1736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AAE90D-81F6-A386-1FDC-CBF7CFF35C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DCBABBF-7910-224E-0853-2754FCD10E2D}"/>
              </a:ext>
            </a:extLst>
          </p:cNvPr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>
            <a:extLst>
              <a:ext uri="{FF2B5EF4-FFF2-40B4-BE49-F238E27FC236}">
                <a16:creationId xmlns:a16="http://schemas.microsoft.com/office/drawing/2014/main" id="{66752C35-5733-1769-23C6-A5AD8F6F7A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72390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>
            <a:extLst>
              <a:ext uri="{FF2B5EF4-FFF2-40B4-BE49-F238E27FC236}">
                <a16:creationId xmlns:a16="http://schemas.microsoft.com/office/drawing/2014/main" id="{01D83CD6-7050-A5B5-2DBC-94DBF7CF81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B171805D-7044-EF25-E72F-B0ADE08FAE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6AA70AC0-338D-09C3-0F24-4043972E3E05}"/>
              </a:ext>
            </a:extLst>
          </p:cNvPr>
          <p:cNvSpPr txBox="1"/>
          <p:nvPr/>
        </p:nvSpPr>
        <p:spPr>
          <a:xfrm>
            <a:off x="914400" y="69384"/>
            <a:ext cx="22783800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latin typeface="Arial Black" panose="020B0A04020102020204" pitchFamily="34" charset="0"/>
              </a:rPr>
              <a:t>TOP_PLUSZ 2021-2027 FORRÁSOK</a:t>
            </a:r>
          </a:p>
        </p:txBody>
      </p:sp>
      <p:graphicFrame>
        <p:nvGraphicFramePr>
          <p:cNvPr id="8" name="Táblázat 7">
            <a:extLst>
              <a:ext uri="{FF2B5EF4-FFF2-40B4-BE49-F238E27FC236}">
                <a16:creationId xmlns:a16="http://schemas.microsoft.com/office/drawing/2014/main" id="{1D70B43C-D181-80E6-B61B-90A12DED55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981868"/>
              </p:ext>
            </p:extLst>
          </p:nvPr>
        </p:nvGraphicFramePr>
        <p:xfrm>
          <a:off x="3238501" y="3735690"/>
          <a:ext cx="37566599" cy="573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55270">
                  <a:extLst>
                    <a:ext uri="{9D8B030D-6E8A-4147-A177-3AD203B41FA5}">
                      <a16:colId xmlns:a16="http://schemas.microsoft.com/office/drawing/2014/main" val="631333583"/>
                    </a:ext>
                  </a:extLst>
                </a:gridCol>
                <a:gridCol w="13211329">
                  <a:extLst>
                    <a:ext uri="{9D8B030D-6E8A-4147-A177-3AD203B41FA5}">
                      <a16:colId xmlns:a16="http://schemas.microsoft.com/office/drawing/2014/main" val="3256182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8800" dirty="0"/>
                        <a:t>Intézkedés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8800" dirty="0"/>
                        <a:t>Allokált forrás ITP-ben (Ft)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6133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8800" dirty="0"/>
                        <a:t>3.1.3 Helyi humán fejlesztések vármegye ESZA+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800" dirty="0"/>
                        <a:t>983 478 690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6622647"/>
                  </a:ext>
                </a:extLst>
              </a:tr>
              <a:tr h="559450">
                <a:tc>
                  <a:txBody>
                    <a:bodyPr/>
                    <a:lstStyle/>
                    <a:p>
                      <a:pPr marL="0" marR="0" lvl="0" indent="0" algn="l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8800" dirty="0"/>
                        <a:t>3.1.3 Helyi humán fejlesztések kiemelt keret ESZA+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800" dirty="0"/>
                        <a:t>727 500 000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63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8800" dirty="0"/>
                        <a:t> 3.2.1 Fenntartható humán fejlesztések FVS városok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800" dirty="0"/>
                        <a:t>2 058 000 000 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294624"/>
                  </a:ext>
                </a:extLst>
              </a:tr>
            </a:tbl>
          </a:graphicData>
        </a:graphic>
      </p:graphicFrame>
      <p:sp>
        <p:nvSpPr>
          <p:cNvPr id="11" name="Szövegdoboz 10">
            <a:extLst>
              <a:ext uri="{FF2B5EF4-FFF2-40B4-BE49-F238E27FC236}">
                <a16:creationId xmlns:a16="http://schemas.microsoft.com/office/drawing/2014/main" id="{451FCABC-C832-9A9E-44EF-BBAAD6835EE5}"/>
              </a:ext>
            </a:extLst>
          </p:cNvPr>
          <p:cNvSpPr txBox="1"/>
          <p:nvPr/>
        </p:nvSpPr>
        <p:spPr>
          <a:xfrm>
            <a:off x="1370110" y="2286001"/>
            <a:ext cx="3661452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/>
              <a:t>ESZA + 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083E3B60-72FE-1A49-0547-91D623E192AD}"/>
              </a:ext>
            </a:extLst>
          </p:cNvPr>
          <p:cNvSpPr txBox="1"/>
          <p:nvPr/>
        </p:nvSpPr>
        <p:spPr>
          <a:xfrm>
            <a:off x="1370110" y="11328216"/>
            <a:ext cx="3433569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/>
              <a:t>ERFA +</a:t>
            </a:r>
          </a:p>
        </p:txBody>
      </p:sp>
      <p:graphicFrame>
        <p:nvGraphicFramePr>
          <p:cNvPr id="13" name="Táblázat 12">
            <a:extLst>
              <a:ext uri="{FF2B5EF4-FFF2-40B4-BE49-F238E27FC236}">
                <a16:creationId xmlns:a16="http://schemas.microsoft.com/office/drawing/2014/main" id="{11536B4E-1DE1-08C1-CD9C-152773943A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204611"/>
              </p:ext>
            </p:extLst>
          </p:nvPr>
        </p:nvGraphicFramePr>
        <p:xfrm>
          <a:off x="3238501" y="13201620"/>
          <a:ext cx="37891175" cy="984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55499">
                  <a:extLst>
                    <a:ext uri="{9D8B030D-6E8A-4147-A177-3AD203B41FA5}">
                      <a16:colId xmlns:a16="http://schemas.microsoft.com/office/drawing/2014/main" val="636523765"/>
                    </a:ext>
                  </a:extLst>
                </a:gridCol>
                <a:gridCol w="12935676">
                  <a:extLst>
                    <a:ext uri="{9D8B030D-6E8A-4147-A177-3AD203B41FA5}">
                      <a16:colId xmlns:a16="http://schemas.microsoft.com/office/drawing/2014/main" val="21377350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8800" b="0" dirty="0"/>
                        <a:t>Intézkedés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8800" b="0" dirty="0"/>
                        <a:t>Allokált forrás ITP-ben (Ft)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8705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8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3.3.1 Gyermeknevelést támogató humán infrastruktúra fejlesztése</a:t>
                      </a:r>
                      <a:endParaRPr lang="hu-HU" sz="8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3 620 000 000 </a:t>
                      </a:r>
                      <a:endParaRPr lang="hu-HU" sz="88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5181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8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3.3.2 Helyi egészségügyi és szociális infrastruktúra fejlesztése</a:t>
                      </a:r>
                      <a:endParaRPr lang="hu-HU" sz="8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800" b="0" dirty="0"/>
                        <a:t>1 140 000 000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75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8800" b="0" dirty="0"/>
                        <a:t>3.3.3 Köznevelési infrastruktúra fejlesztése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800" b="0" dirty="0"/>
                        <a:t>1 560 000 000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8209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8800" b="0" dirty="0"/>
                        <a:t>3.4.1 Fenntartható humán infrastruktúra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800" b="0" dirty="0"/>
                        <a:t>800 000 000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941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380183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4D290D-9055-230D-5B98-FB185FB64F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F6E7A27-C845-09D1-6E00-59693E9F20FF}"/>
              </a:ext>
            </a:extLst>
          </p:cNvPr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>
            <a:extLst>
              <a:ext uri="{FF2B5EF4-FFF2-40B4-BE49-F238E27FC236}">
                <a16:creationId xmlns:a16="http://schemas.microsoft.com/office/drawing/2014/main" id="{41BE2996-929A-966E-4272-A4BE058849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72390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>
            <a:extLst>
              <a:ext uri="{FF2B5EF4-FFF2-40B4-BE49-F238E27FC236}">
                <a16:creationId xmlns:a16="http://schemas.microsoft.com/office/drawing/2014/main" id="{5DAC9BA7-165E-48A6-2E42-DB5F4F62DB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CC08C75A-7A60-134E-1C82-DD00362C74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38E8044-0EEA-5D37-0DF6-EA41B5D95C7D}"/>
              </a:ext>
            </a:extLst>
          </p:cNvPr>
          <p:cNvSpPr txBox="1"/>
          <p:nvPr/>
        </p:nvSpPr>
        <p:spPr>
          <a:xfrm>
            <a:off x="914400" y="1562100"/>
            <a:ext cx="22087265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latin typeface="Arial Black" panose="020B0A04020102020204" pitchFamily="34" charset="0"/>
              </a:rPr>
              <a:t>A vármegyei SZÚT felülvizsgálata 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516E5A96-5CB9-0A4F-0DAA-F92ADBE48AD6}"/>
              </a:ext>
            </a:extLst>
          </p:cNvPr>
          <p:cNvSpPr txBox="1"/>
          <p:nvPr/>
        </p:nvSpPr>
        <p:spPr>
          <a:xfrm>
            <a:off x="1000488" y="9966134"/>
            <a:ext cx="39128700" cy="13641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hu-HU" sz="9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vármegyei SZÚT-ot öt témakörre vonatkozóan </a:t>
            </a:r>
            <a:r>
              <a:rPr lang="hu-HU" sz="96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készítettük el</a:t>
            </a:r>
            <a:r>
              <a:rPr lang="hu-HU" sz="9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1371600" lvl="0" indent="-1371600" algn="just" fontAlgn="base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hu-HU" sz="9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egészségügyi alap- és szakellátások keretében nyújtott szolgáltatások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1371600" lvl="0" indent="-1371600" algn="just" fontAlgn="base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hu-HU" sz="9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szociális alap- és szakellátás, valamint gyermekjóléti alapellátás és gyermekvédelmi szakellátás keretében nyújtott szolgáltatások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1371600" lvl="0" indent="-1371600" algn="just" fontAlgn="base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hu-HU" sz="9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oktatás-képzés teljes szolgáltatási köre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1371600" lvl="0" indent="-1371600" algn="just" fontAlgn="base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hu-HU" sz="9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lakhatás, közszolgáltatások és infrastruktúra 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1371600" lvl="0" indent="-1371600" algn="just" fontAlgn="base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hu-HU" sz="9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közösségi programok 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58889230-6BE4-F3DF-1E9B-A57EDF6818A7}"/>
              </a:ext>
            </a:extLst>
          </p:cNvPr>
          <p:cNvSpPr txBox="1"/>
          <p:nvPr/>
        </p:nvSpPr>
        <p:spPr>
          <a:xfrm>
            <a:off x="1357312" y="4724400"/>
            <a:ext cx="391287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1500" dirty="0"/>
              <a:t>2019-ben készült, 2020 tavaszán fogadta el a Közgyűlés, felülvizsgálata indokolt és szükséges volt. </a:t>
            </a:r>
          </a:p>
        </p:txBody>
      </p:sp>
    </p:spTree>
    <p:extLst>
      <p:ext uri="{BB962C8B-B14F-4D97-AF65-F5344CB8AC3E}">
        <p14:creationId xmlns:p14="http://schemas.microsoft.com/office/powerpoint/2010/main" val="229043770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7FCE879-85D5-FEFC-139E-18EDE77F5719}"/>
              </a:ext>
            </a:extLst>
          </p:cNvPr>
          <p:cNvSpPr txBox="1"/>
          <p:nvPr/>
        </p:nvSpPr>
        <p:spPr>
          <a:xfrm>
            <a:off x="381000" y="1089816"/>
            <a:ext cx="3859515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MÓDSZERTAN, KUTATÁSOK</a:t>
            </a:r>
            <a:endParaRPr lang="hu-HU" sz="66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F633A9F5-DD77-16F0-D8C8-BB68C1C2E42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345" y="3257993"/>
            <a:ext cx="14617959" cy="20455640"/>
          </a:xfrm>
          <a:prstGeom prst="rect">
            <a:avLst/>
          </a:prstGeom>
          <a:ln>
            <a:solidFill>
              <a:srgbClr val="003399"/>
            </a:solidFill>
          </a:ln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07CDC07B-4F45-9415-17B0-CF084491DD46}"/>
              </a:ext>
            </a:extLst>
          </p:cNvPr>
          <p:cNvSpPr txBox="1"/>
          <p:nvPr/>
        </p:nvSpPr>
        <p:spPr>
          <a:xfrm>
            <a:off x="16332712" y="1089816"/>
            <a:ext cx="24803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7200" dirty="0"/>
              <a:t>ADATGYŰJTÉS 1.: KSH, TEIR, SZAKMAI ADATBÁZISOK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0E612E3C-C86E-4E1C-60B9-F00DB2D6066B}"/>
              </a:ext>
            </a:extLst>
          </p:cNvPr>
          <p:cNvSpPr txBox="1"/>
          <p:nvPr/>
        </p:nvSpPr>
        <p:spPr>
          <a:xfrm>
            <a:off x="16287200" y="3135175"/>
            <a:ext cx="24800208" cy="100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7200" dirty="0"/>
              <a:t>ADATGYŰJTÉS 2: ÖNKORMÁNYZATI ADATBEKÉRÉS 2024.MÁRCIUS – 2024. JÚNIUS:</a:t>
            </a:r>
          </a:p>
          <a:p>
            <a:pPr algn="ctr"/>
            <a:r>
              <a:rPr lang="hu-HU" sz="7200" b="1" dirty="0"/>
              <a:t> „SZOLGÁLTATÁSOK ELÉRHETŐK-E HELYBEN?”</a:t>
            </a:r>
          </a:p>
          <a:p>
            <a:pPr algn="ctr"/>
            <a:endParaRPr lang="hu-HU" sz="7200" dirty="0"/>
          </a:p>
          <a:p>
            <a:pPr algn="ctr"/>
            <a:r>
              <a:rPr lang="hu-HU" sz="7200" dirty="0"/>
              <a:t>„KIBŐVÍTETT VÁLASZADÁSI LEHETŐSÉG”: </a:t>
            </a:r>
            <a:r>
              <a:rPr lang="hu-HU" sz="7200" b="1" dirty="0"/>
              <a:t>„IGEN, MEGFELELŐ”</a:t>
            </a:r>
            <a:r>
              <a:rPr lang="hu-HU" sz="7200" dirty="0"/>
              <a:t>, „</a:t>
            </a:r>
            <a:r>
              <a:rPr lang="hu-HU" sz="7200" b="1" dirty="0"/>
              <a:t>IGEN, DE FEJLESZTENI KELLENE”</a:t>
            </a:r>
            <a:r>
              <a:rPr lang="hu-HU" sz="7200" dirty="0"/>
              <a:t>,</a:t>
            </a:r>
          </a:p>
          <a:p>
            <a:pPr algn="ctr"/>
            <a:r>
              <a:rPr lang="hu-HU" sz="7200" b="1" dirty="0"/>
              <a:t>„NEM, DE LENNE RÁ IGÉNY”, </a:t>
            </a:r>
            <a:r>
              <a:rPr lang="hu-HU" sz="7200" dirty="0"/>
              <a:t>„</a:t>
            </a:r>
            <a:r>
              <a:rPr lang="hu-HU" sz="7200" b="1" dirty="0"/>
              <a:t>NEM, NINCS RÁ IGÉNY”</a:t>
            </a:r>
            <a:endParaRPr lang="hu-HU" sz="7200" dirty="0"/>
          </a:p>
          <a:p>
            <a:pPr algn="ctr"/>
            <a:r>
              <a:rPr lang="hu-HU" sz="7200" dirty="0"/>
              <a:t>76 TELEPÜLÉSBŐL 76 ADOTT TELJES KÖRŰEN VÁLASZT A KÉRDÉSEKRE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0E612E3C-C86E-4E1C-60B9-F00DB2D6066B}"/>
              </a:ext>
            </a:extLst>
          </p:cNvPr>
          <p:cNvSpPr txBox="1"/>
          <p:nvPr/>
        </p:nvSpPr>
        <p:spPr>
          <a:xfrm>
            <a:off x="16326255" y="14432394"/>
            <a:ext cx="24800208" cy="100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7200" dirty="0"/>
              <a:t>ADATGYŰJTÉS 3: LAKOSSÁGI KÉRDŐÍVES MEGKÉRDEZÉS 2024.MÁJUS – 2024. AUGUSZTUS:</a:t>
            </a:r>
          </a:p>
          <a:p>
            <a:pPr algn="ctr"/>
            <a:endParaRPr lang="hu-HU" sz="7200" b="1" dirty="0"/>
          </a:p>
          <a:p>
            <a:pPr algn="ctr"/>
            <a:r>
              <a:rPr lang="hu-HU" sz="7200" b="1" dirty="0"/>
              <a:t> „SZOLGÁLTATÁSOK ELÉRHETŐK-E HELYBEN?”, ILLETVE: </a:t>
            </a:r>
          </a:p>
          <a:p>
            <a:pPr algn="ctr"/>
            <a:r>
              <a:rPr lang="hu-HU" sz="7200" b="1" dirty="0"/>
              <a:t>„ELÉGEDETT-E ÖN, VAGY A LAKOSSÁG…?”</a:t>
            </a:r>
          </a:p>
          <a:p>
            <a:pPr algn="ctr"/>
            <a:endParaRPr lang="hu-HU" sz="7200" dirty="0"/>
          </a:p>
          <a:p>
            <a:pPr algn="ctr"/>
            <a:endParaRPr lang="hu-HU" sz="7200" dirty="0"/>
          </a:p>
          <a:p>
            <a:pPr algn="ctr"/>
            <a:r>
              <a:rPr lang="hu-HU" sz="7200" dirty="0"/>
              <a:t>7749 DB ÉRTÉKELHETŐ VÁLASZ ONLINE ÉS PAPÍR ALAPON </a:t>
            </a:r>
          </a:p>
          <a:p>
            <a:pPr algn="ctr"/>
            <a:endParaRPr lang="hu-HU" sz="7200" dirty="0"/>
          </a:p>
        </p:txBody>
      </p:sp>
    </p:spTree>
    <p:extLst>
      <p:ext uri="{BB962C8B-B14F-4D97-AF65-F5344CB8AC3E}">
        <p14:creationId xmlns:p14="http://schemas.microsoft.com/office/powerpoint/2010/main" val="168307214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CF08BDD1-6E4C-035E-451D-C30CAAE5A6B8}"/>
              </a:ext>
            </a:extLst>
          </p:cNvPr>
          <p:cNvSpPr txBox="1"/>
          <p:nvPr/>
        </p:nvSpPr>
        <p:spPr>
          <a:xfrm>
            <a:off x="1596181" y="14432228"/>
            <a:ext cx="392049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9600" dirty="0"/>
              <a:t>Az ebben beazonosított fejlesztési igények, szükségletek alapján kellett megfogalmazni a VEP-ben javasolt intézkedéseket.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78E1A9EF-743B-FBF0-D639-82F27098CAFA}"/>
              </a:ext>
            </a:extLst>
          </p:cNvPr>
          <p:cNvSpPr txBox="1"/>
          <p:nvPr/>
        </p:nvSpPr>
        <p:spPr>
          <a:xfrm>
            <a:off x="1409700" y="3390342"/>
            <a:ext cx="8001000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/>
              <a:t>ÖSSZEGEZVE: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F322FDF4-49E2-904B-74E7-DF386B3510CC}"/>
              </a:ext>
            </a:extLst>
          </p:cNvPr>
          <p:cNvSpPr txBox="1"/>
          <p:nvPr/>
        </p:nvSpPr>
        <p:spPr>
          <a:xfrm>
            <a:off x="1935061" y="8504500"/>
            <a:ext cx="385374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9600" dirty="0"/>
              <a:t>A SZÚT a rendelkezésre álló adatok összegyűjtésére, összegzésére, a hiányosságok beazonosítására szolgál.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11582D0D-05C6-2E89-5271-E917C57FDEB1}"/>
              </a:ext>
            </a:extLst>
          </p:cNvPr>
          <p:cNvSpPr txBox="1"/>
          <p:nvPr/>
        </p:nvSpPr>
        <p:spPr>
          <a:xfrm>
            <a:off x="9410700" y="23317200"/>
            <a:ext cx="21907500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https://kevopalyazatok.hu/</a:t>
            </a:r>
          </a:p>
        </p:txBody>
      </p:sp>
    </p:spTree>
    <p:extLst>
      <p:ext uri="{BB962C8B-B14F-4D97-AF65-F5344CB8AC3E}">
        <p14:creationId xmlns:p14="http://schemas.microsoft.com/office/powerpoint/2010/main" val="822601567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1783</TotalTime>
  <Words>862</Words>
  <Application>Microsoft Office PowerPoint</Application>
  <PresentationFormat>Egyéni</PresentationFormat>
  <Paragraphs>223</Paragraphs>
  <Slides>20</Slides>
  <Notes>15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20</vt:i4>
      </vt:variant>
    </vt:vector>
  </HeadingPairs>
  <TitlesOfParts>
    <vt:vector size="27" baseType="lpstr">
      <vt:lpstr>Aptos Narrow</vt:lpstr>
      <vt:lpstr>Arial</vt:lpstr>
      <vt:lpstr>Arial Black</vt:lpstr>
      <vt:lpstr>Arial Regular</vt:lpstr>
      <vt:lpstr>Calibri</vt:lpstr>
      <vt:lpstr>Times New Roman</vt:lpstr>
      <vt:lpstr>Office Theme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coollab</dc:creator>
  <cp:lastModifiedBy>Farkas Erika</cp:lastModifiedBy>
  <cp:revision>153</cp:revision>
  <dcterms:created xsi:type="dcterms:W3CDTF">2021-02-22T15:24:10Z</dcterms:created>
  <dcterms:modified xsi:type="dcterms:W3CDTF">2024-11-13T07:14:09Z</dcterms:modified>
</cp:coreProperties>
</file>